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007577251" r:id="rId2"/>
    <p:sldId id="886" r:id="rId3"/>
    <p:sldId id="2007577296" r:id="rId4"/>
    <p:sldId id="2007577311" r:id="rId5"/>
    <p:sldId id="2007577299" r:id="rId6"/>
    <p:sldId id="2007577336" r:id="rId7"/>
    <p:sldId id="2007577337" r:id="rId8"/>
    <p:sldId id="2007577297" r:id="rId9"/>
    <p:sldId id="2007577301" r:id="rId10"/>
    <p:sldId id="2007577318" r:id="rId11"/>
    <p:sldId id="2007577338" r:id="rId12"/>
    <p:sldId id="2007577339" r:id="rId13"/>
    <p:sldId id="2007577343" r:id="rId14"/>
    <p:sldId id="2007577342" r:id="rId15"/>
    <p:sldId id="2007577340" r:id="rId16"/>
    <p:sldId id="2007577341" r:id="rId17"/>
    <p:sldId id="2007577344" r:id="rId18"/>
    <p:sldId id="2007577345" r:id="rId19"/>
    <p:sldId id="2007577346" r:id="rId20"/>
    <p:sldId id="2007577274" r:id="rId21"/>
    <p:sldId id="2007577322" r:id="rId22"/>
    <p:sldId id="2007577347" r:id="rId23"/>
    <p:sldId id="2007577326" r:id="rId24"/>
    <p:sldId id="2007577348" r:id="rId25"/>
    <p:sldId id="2007577349" r:id="rId26"/>
    <p:sldId id="2007577298" r:id="rId27"/>
    <p:sldId id="2007577335" r:id="rId28"/>
    <p:sldId id="2007577350" r:id="rId29"/>
    <p:sldId id="2007577351" r:id="rId30"/>
    <p:sldId id="2007577352" r:id="rId31"/>
    <p:sldId id="2007577273" r:id="rId32"/>
    <p:sldId id="2007577353" r:id="rId33"/>
    <p:sldId id="2007577354" r:id="rId34"/>
    <p:sldId id="2007577355" r:id="rId35"/>
    <p:sldId id="2007577356" r:id="rId36"/>
    <p:sldId id="2007577357" r:id="rId37"/>
    <p:sldId id="2007577358" r:id="rId38"/>
    <p:sldId id="2007577359" r:id="rId39"/>
    <p:sldId id="2007577360" r:id="rId40"/>
    <p:sldId id="2007577310" r:id="rId41"/>
  </p:sldIdLst>
  <p:sldSz cx="12192000" cy="6858000"/>
  <p:notesSz cx="6858000" cy="9144000"/>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5E67"/>
    <a:srgbClr val="C81623"/>
    <a:srgbClr val="6E6E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87330" autoAdjust="0"/>
  </p:normalViewPr>
  <p:slideViewPr>
    <p:cSldViewPr snapToGrid="0" showGuides="1">
      <p:cViewPr varScale="1">
        <p:scale>
          <a:sx n="71" d="100"/>
          <a:sy n="71" d="100"/>
        </p:scale>
        <p:origin x="116" y="34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68"/>
    </p:cViewPr>
  </p:sorterViewPr>
  <p:notesViewPr>
    <p:cSldViewPr snapToGrid="0" showGuides="1">
      <p:cViewPr varScale="1">
        <p:scale>
          <a:sx n="98" d="100"/>
          <a:sy n="98" d="100"/>
        </p:scale>
        <p:origin x="3524" y="4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gs" Target="tags/tag1.xml"/></Relationships>
</file>

<file path=ppt/media/image1.jpg>
</file>

<file path=ppt/media/image10.jpeg>
</file>

<file path=ppt/media/image11.jpeg>
</file>

<file path=ppt/media/image11.png>
</file>

<file path=ppt/media/image12.jpeg>
</file>

<file path=ppt/media/image12.png>
</file>

<file path=ppt/media/image13.png>
</file>

<file path=ppt/media/image14.png>
</file>

<file path=ppt/media/image15.png>
</file>

<file path=ppt/media/image16.png>
</file>

<file path=ppt/media/image2.png>
</file>

<file path=ppt/media/image3.png>
</file>

<file path=ppt/media/image30.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2580F8-1E1D-4BB3-B344-59280A90D589}" type="datetimeFigureOut">
              <a:rPr lang="zh-CN" altLang="en-US" smtClean="0"/>
              <a:t>2022/6/8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D5E331-3811-4993-BAA3-C4421D73AF36}" type="slidenum">
              <a:rPr lang="zh-CN" altLang="en-US" smtClean="0"/>
              <a:t>‹#›</a:t>
            </a:fld>
            <a:endParaRPr lang="zh-CN" altLang="en-US"/>
          </a:p>
        </p:txBody>
      </p:sp>
    </p:spTree>
    <p:extLst>
      <p:ext uri="{BB962C8B-B14F-4D97-AF65-F5344CB8AC3E}">
        <p14:creationId xmlns:p14="http://schemas.microsoft.com/office/powerpoint/2010/main" val="1454961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本节主要介绍</a:t>
            </a:r>
            <a:r>
              <a:rPr lang="en-US" altLang="zh-CN" dirty="0"/>
              <a:t>《</a:t>
            </a:r>
            <a:r>
              <a:rPr lang="zh-CN" altLang="en-US" dirty="0"/>
              <a:t>货币金融学</a:t>
            </a:r>
            <a:r>
              <a:rPr lang="en-US" altLang="zh-CN" dirty="0"/>
              <a:t>》</a:t>
            </a:r>
            <a:r>
              <a:rPr lang="zh-CN" altLang="en-US" dirty="0"/>
              <a:t>第</a:t>
            </a:r>
            <a:r>
              <a:rPr lang="en-US" altLang="zh-CN" dirty="0"/>
              <a:t>3</a:t>
            </a:r>
            <a:r>
              <a:rPr lang="zh-CN" altLang="en-US" dirty="0"/>
              <a:t>章</a:t>
            </a:r>
            <a:endParaRPr lang="en-US" altLang="zh-CN" dirty="0"/>
          </a:p>
          <a:p>
            <a:r>
              <a:rPr lang="zh-CN" altLang="en-US" sz="1200" dirty="0">
                <a:solidFill>
                  <a:srgbClr val="FF0000"/>
                </a:solidFill>
              </a:rPr>
              <a:t>以后的页码不特别强调均指戴国强</a:t>
            </a:r>
            <a:r>
              <a:rPr lang="en-US" altLang="zh-CN" sz="1200" dirty="0">
                <a:solidFill>
                  <a:srgbClr val="FF0000"/>
                </a:solidFill>
              </a:rPr>
              <a:t>《</a:t>
            </a:r>
            <a:r>
              <a:rPr lang="zh-CN" altLang="en-US" sz="1200" dirty="0">
                <a:solidFill>
                  <a:srgbClr val="FF0000"/>
                </a:solidFill>
              </a:rPr>
              <a:t>货币金融学</a:t>
            </a:r>
            <a:r>
              <a:rPr lang="en-US" altLang="zh-CN" sz="1200" dirty="0">
                <a:solidFill>
                  <a:srgbClr val="FF0000"/>
                </a:solidFill>
              </a:rPr>
              <a:t>》</a:t>
            </a:r>
            <a:r>
              <a:rPr lang="zh-CN" altLang="en-US" sz="1200" dirty="0">
                <a:solidFill>
                  <a:srgbClr val="FF0000"/>
                </a:solidFill>
              </a:rPr>
              <a:t>第四版</a:t>
            </a:r>
            <a:r>
              <a:rPr lang="en-US" altLang="zh-CN" sz="1200" dirty="0">
                <a:solidFill>
                  <a:srgbClr val="FF0000"/>
                </a:solidFill>
              </a:rPr>
              <a:t>,</a:t>
            </a:r>
            <a:r>
              <a:rPr lang="zh-CN" altLang="en-US" sz="1200" dirty="0">
                <a:solidFill>
                  <a:srgbClr val="FF0000"/>
                </a:solidFill>
              </a:rPr>
              <a:t>习题集均指配套习题集</a:t>
            </a:r>
            <a:endParaRPr lang="zh-CN" altLang="en-US" dirty="0"/>
          </a:p>
        </p:txBody>
      </p:sp>
      <p:sp>
        <p:nvSpPr>
          <p:cNvPr id="4" name="灯片编号占位符 3"/>
          <p:cNvSpPr>
            <a:spLocks noGrp="1"/>
          </p:cNvSpPr>
          <p:nvPr>
            <p:ph type="sldNum" sz="quarter" idx="5"/>
          </p:nvPr>
        </p:nvSpPr>
        <p:spPr/>
        <p:txBody>
          <a:bodyPr/>
          <a:lstStyle/>
          <a:p>
            <a:fld id="{46D5E331-3811-4993-BAA3-C4421D73AF36}" type="slidenum">
              <a:rPr lang="zh-CN" altLang="en-US" smtClean="0"/>
              <a:t>1</a:t>
            </a:fld>
            <a:endParaRPr lang="zh-CN" altLang="en-US"/>
          </a:p>
        </p:txBody>
      </p:sp>
    </p:spTree>
    <p:extLst>
      <p:ext uri="{BB962C8B-B14F-4D97-AF65-F5344CB8AC3E}">
        <p14:creationId xmlns:p14="http://schemas.microsoft.com/office/powerpoint/2010/main" val="22025433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7585951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6D5E331-3811-4993-BAA3-C4421D73AF36}" type="slidenum">
              <a:rPr lang="zh-CN" altLang="en-US" smtClean="0"/>
              <a:t>21</a:t>
            </a:fld>
            <a:endParaRPr lang="zh-CN" altLang="en-US"/>
          </a:p>
        </p:txBody>
      </p:sp>
    </p:spTree>
    <p:extLst>
      <p:ext uri="{BB962C8B-B14F-4D97-AF65-F5344CB8AC3E}">
        <p14:creationId xmlns:p14="http://schemas.microsoft.com/office/powerpoint/2010/main" val="9755962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22</a:t>
            </a:fld>
            <a:endParaRPr lang="zh-CN" altLang="en-US"/>
          </a:p>
        </p:txBody>
      </p:sp>
    </p:spTree>
    <p:extLst>
      <p:ext uri="{BB962C8B-B14F-4D97-AF65-F5344CB8AC3E}">
        <p14:creationId xmlns:p14="http://schemas.microsoft.com/office/powerpoint/2010/main" val="11393449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23</a:t>
            </a:fld>
            <a:endParaRPr lang="zh-CN" altLang="en-US"/>
          </a:p>
        </p:txBody>
      </p:sp>
    </p:spTree>
    <p:extLst>
      <p:ext uri="{BB962C8B-B14F-4D97-AF65-F5344CB8AC3E}">
        <p14:creationId xmlns:p14="http://schemas.microsoft.com/office/powerpoint/2010/main" val="1164382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24</a:t>
            </a:fld>
            <a:endParaRPr lang="zh-CN" altLang="en-US"/>
          </a:p>
        </p:txBody>
      </p:sp>
    </p:spTree>
    <p:extLst>
      <p:ext uri="{BB962C8B-B14F-4D97-AF65-F5344CB8AC3E}">
        <p14:creationId xmlns:p14="http://schemas.microsoft.com/office/powerpoint/2010/main" val="1869286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6D5E331-3811-4993-BAA3-C4421D73AF36}" type="slidenum">
              <a:rPr lang="zh-CN" altLang="en-US" smtClean="0"/>
              <a:t>25</a:t>
            </a:fld>
            <a:endParaRPr lang="zh-CN" altLang="en-US"/>
          </a:p>
        </p:txBody>
      </p:sp>
    </p:spTree>
    <p:extLst>
      <p:ext uri="{BB962C8B-B14F-4D97-AF65-F5344CB8AC3E}">
        <p14:creationId xmlns:p14="http://schemas.microsoft.com/office/powerpoint/2010/main" val="32614083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26</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1621972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27</a:t>
            </a:fld>
            <a:endParaRPr lang="zh-CN" altLang="en-US" dirty="0"/>
          </a:p>
        </p:txBody>
      </p:sp>
    </p:spTree>
    <p:extLst>
      <p:ext uri="{BB962C8B-B14F-4D97-AF65-F5344CB8AC3E}">
        <p14:creationId xmlns:p14="http://schemas.microsoft.com/office/powerpoint/2010/main" val="120740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28</a:t>
            </a:fld>
            <a:endParaRPr lang="zh-CN" altLang="en-US" dirty="0"/>
          </a:p>
        </p:txBody>
      </p:sp>
    </p:spTree>
    <p:extLst>
      <p:ext uri="{BB962C8B-B14F-4D97-AF65-F5344CB8AC3E}">
        <p14:creationId xmlns:p14="http://schemas.microsoft.com/office/powerpoint/2010/main" val="19644094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29</a:t>
            </a:fld>
            <a:endParaRPr lang="zh-CN" altLang="en-US" dirty="0"/>
          </a:p>
        </p:txBody>
      </p:sp>
    </p:spTree>
    <p:extLst>
      <p:ext uri="{BB962C8B-B14F-4D97-AF65-F5344CB8AC3E}">
        <p14:creationId xmlns:p14="http://schemas.microsoft.com/office/powerpoint/2010/main" val="4224313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34648161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30</a:t>
            </a:fld>
            <a:endParaRPr lang="zh-CN" altLang="en-US" dirty="0"/>
          </a:p>
        </p:txBody>
      </p:sp>
    </p:spTree>
    <p:extLst>
      <p:ext uri="{BB962C8B-B14F-4D97-AF65-F5344CB8AC3E}">
        <p14:creationId xmlns:p14="http://schemas.microsoft.com/office/powerpoint/2010/main" val="27012545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31</a:t>
            </a:fld>
            <a:endParaRPr lang="zh-CN" altLang="en-US" dirty="0"/>
          </a:p>
        </p:txBody>
      </p:sp>
    </p:spTree>
    <p:extLst>
      <p:ext uri="{BB962C8B-B14F-4D97-AF65-F5344CB8AC3E}">
        <p14:creationId xmlns:p14="http://schemas.microsoft.com/office/powerpoint/2010/main" val="7351456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32</a:t>
            </a:fld>
            <a:endParaRPr lang="zh-CN" altLang="en-US" dirty="0"/>
          </a:p>
        </p:txBody>
      </p:sp>
    </p:spTree>
    <p:extLst>
      <p:ext uri="{BB962C8B-B14F-4D97-AF65-F5344CB8AC3E}">
        <p14:creationId xmlns:p14="http://schemas.microsoft.com/office/powerpoint/2010/main" val="5892218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33</a:t>
            </a:fld>
            <a:endParaRPr lang="zh-CN" altLang="en-US" dirty="0"/>
          </a:p>
        </p:txBody>
      </p:sp>
    </p:spTree>
    <p:extLst>
      <p:ext uri="{BB962C8B-B14F-4D97-AF65-F5344CB8AC3E}">
        <p14:creationId xmlns:p14="http://schemas.microsoft.com/office/powerpoint/2010/main" val="37510969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34</a:t>
            </a:fld>
            <a:endParaRPr lang="zh-CN" altLang="en-US" dirty="0"/>
          </a:p>
        </p:txBody>
      </p:sp>
    </p:spTree>
    <p:extLst>
      <p:ext uri="{BB962C8B-B14F-4D97-AF65-F5344CB8AC3E}">
        <p14:creationId xmlns:p14="http://schemas.microsoft.com/office/powerpoint/2010/main" val="31336502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35</a:t>
            </a:fld>
            <a:endParaRPr lang="zh-CN" altLang="en-US" dirty="0"/>
          </a:p>
        </p:txBody>
      </p:sp>
    </p:spTree>
    <p:extLst>
      <p:ext uri="{BB962C8B-B14F-4D97-AF65-F5344CB8AC3E}">
        <p14:creationId xmlns:p14="http://schemas.microsoft.com/office/powerpoint/2010/main" val="21488661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36</a:t>
            </a:fld>
            <a:endParaRPr lang="zh-CN" altLang="en-US" dirty="0"/>
          </a:p>
        </p:txBody>
      </p:sp>
    </p:spTree>
    <p:extLst>
      <p:ext uri="{BB962C8B-B14F-4D97-AF65-F5344CB8AC3E}">
        <p14:creationId xmlns:p14="http://schemas.microsoft.com/office/powerpoint/2010/main" val="18423226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37</a:t>
            </a:fld>
            <a:endParaRPr lang="zh-CN" altLang="en-US" dirty="0"/>
          </a:p>
        </p:txBody>
      </p:sp>
    </p:spTree>
    <p:extLst>
      <p:ext uri="{BB962C8B-B14F-4D97-AF65-F5344CB8AC3E}">
        <p14:creationId xmlns:p14="http://schemas.microsoft.com/office/powerpoint/2010/main" val="23208099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38</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6219983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39</a:t>
            </a:fld>
            <a:endParaRPr lang="zh-CN" altLang="en-US" dirty="0"/>
          </a:p>
        </p:txBody>
      </p:sp>
    </p:spTree>
    <p:extLst>
      <p:ext uri="{BB962C8B-B14F-4D97-AF65-F5344CB8AC3E}">
        <p14:creationId xmlns:p14="http://schemas.microsoft.com/office/powerpoint/2010/main" val="18716985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3214652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4</a:t>
            </a:fld>
            <a:endParaRPr lang="zh-CN" altLang="en-US" dirty="0"/>
          </a:p>
        </p:txBody>
      </p:sp>
    </p:spTree>
    <p:extLst>
      <p:ext uri="{BB962C8B-B14F-4D97-AF65-F5344CB8AC3E}">
        <p14:creationId xmlns:p14="http://schemas.microsoft.com/office/powerpoint/2010/main" val="1555407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5</a:t>
            </a:fld>
            <a:endParaRPr lang="zh-CN" altLang="en-US" dirty="0"/>
          </a:p>
        </p:txBody>
      </p:sp>
    </p:spTree>
    <p:extLst>
      <p:ext uri="{BB962C8B-B14F-4D97-AF65-F5344CB8AC3E}">
        <p14:creationId xmlns:p14="http://schemas.microsoft.com/office/powerpoint/2010/main" val="291496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6</a:t>
            </a:fld>
            <a:endParaRPr lang="zh-CN" altLang="en-US" dirty="0"/>
          </a:p>
        </p:txBody>
      </p:sp>
    </p:spTree>
    <p:extLst>
      <p:ext uri="{BB962C8B-B14F-4D97-AF65-F5344CB8AC3E}">
        <p14:creationId xmlns:p14="http://schemas.microsoft.com/office/powerpoint/2010/main" val="2843618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A87F048-5C36-4F8B-9481-72CADE8E1AB7}" type="slidenum">
              <a:rPr lang="zh-CN" altLang="en-US" smtClean="0"/>
              <a:pPr/>
              <a:t>7</a:t>
            </a:fld>
            <a:endParaRPr lang="zh-CN" altLang="en-US" dirty="0"/>
          </a:p>
        </p:txBody>
      </p:sp>
    </p:spTree>
    <p:extLst>
      <p:ext uri="{BB962C8B-B14F-4D97-AF65-F5344CB8AC3E}">
        <p14:creationId xmlns:p14="http://schemas.microsoft.com/office/powerpoint/2010/main" val="12867097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282" rtl="0" eaLnBrk="1" fontAlgn="auto" latinLnBrk="0" hangingPunct="1">
              <a:lnSpc>
                <a:spcPct val="100000"/>
              </a:lnSpc>
              <a:spcBef>
                <a:spcPts val="0"/>
              </a:spcBef>
              <a:spcAft>
                <a:spcPts val="0"/>
              </a:spcAft>
              <a:buClrTx/>
              <a:buSzTx/>
              <a:buFontTx/>
              <a:buNone/>
              <a:tabLst/>
              <a:defRPr/>
            </a:pPr>
            <a:fld id="{3849D3E0-124D-4DFF-AE99-4EA4CC201DB4}"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宋体" panose="02010600030101010101" pitchFamily="2" charset="-122"/>
                <a:cs typeface="+mn-cs"/>
              </a:rPr>
              <a:pPr marL="0" marR="0" lvl="0" indent="0" algn="r" defTabSz="914282"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宋体" panose="02010600030101010101" pitchFamily="2" charset="-122"/>
              <a:cs typeface="+mn-cs"/>
            </a:endParaRPr>
          </a:p>
        </p:txBody>
      </p:sp>
    </p:spTree>
    <p:extLst>
      <p:ext uri="{BB962C8B-B14F-4D97-AF65-F5344CB8AC3E}">
        <p14:creationId xmlns:p14="http://schemas.microsoft.com/office/powerpoint/2010/main" val="1196960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6D5E331-3811-4993-BAA3-C4421D73AF36}" type="slidenum">
              <a:rPr lang="zh-CN" altLang="en-US" smtClean="0"/>
              <a:t>16</a:t>
            </a:fld>
            <a:endParaRPr lang="zh-CN" altLang="en-US"/>
          </a:p>
        </p:txBody>
      </p:sp>
    </p:spTree>
    <p:extLst>
      <p:ext uri="{BB962C8B-B14F-4D97-AF65-F5344CB8AC3E}">
        <p14:creationId xmlns:p14="http://schemas.microsoft.com/office/powerpoint/2010/main" val="2082747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024BCB-836E-4E09-BC2E-1C18515EE901}"/>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B09DB47-0A75-4EE5-A2DD-12744BEE35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1F0EF3E-B552-4C5E-BDD1-F42CBDE4E712}"/>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5" name="页脚占位符 4">
            <a:extLst>
              <a:ext uri="{FF2B5EF4-FFF2-40B4-BE49-F238E27FC236}">
                <a16:creationId xmlns:a16="http://schemas.microsoft.com/office/drawing/2014/main" id="{F1794A40-39FB-4AA4-9A2C-2819FECF23E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EB514B6-D567-4780-B511-8E2929FD6709}"/>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554026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6C99B7-5EE6-4E24-9022-AB4F84C5503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D64D61E-C803-4A0E-BE12-06FC6EDC332E}"/>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F33A7F0-FE4D-4798-9FD3-EFE787D5D4CE}"/>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5" name="页脚占位符 4">
            <a:extLst>
              <a:ext uri="{FF2B5EF4-FFF2-40B4-BE49-F238E27FC236}">
                <a16:creationId xmlns:a16="http://schemas.microsoft.com/office/drawing/2014/main" id="{0525A639-AD6A-425F-8149-9DC54476782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F178AA-4549-45A6-B066-654B9D0F786C}"/>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1421658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DC912A3-0CEA-4C65-8726-D6D6B54A5624}"/>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3DBFC72-C3BF-468D-8FF6-A79454CE02FE}"/>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D55CE57-6DC7-4C11-8562-A2FCE06DA628}"/>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5" name="页脚占位符 4">
            <a:extLst>
              <a:ext uri="{FF2B5EF4-FFF2-40B4-BE49-F238E27FC236}">
                <a16:creationId xmlns:a16="http://schemas.microsoft.com/office/drawing/2014/main" id="{A0F75C81-7004-46E9-AFB9-1B4C9FD2775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C939019-4321-4B53-B13D-2E2A1CDE84D9}"/>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3328292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椭圆 4"/>
          <p:cNvSpPr/>
          <p:nvPr userDrawn="1"/>
        </p:nvSpPr>
        <p:spPr>
          <a:xfrm>
            <a:off x="348792" y="509047"/>
            <a:ext cx="650449" cy="64102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a:off x="-341909" y="2184359"/>
            <a:ext cx="650449" cy="64102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userDrawn="1"/>
        </p:nvSpPr>
        <p:spPr>
          <a:xfrm rot="17959446">
            <a:off x="23567" y="5770775"/>
            <a:ext cx="650449" cy="64102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userDrawn="1"/>
        </p:nvSpPr>
        <p:spPr>
          <a:xfrm rot="17959446">
            <a:off x="372359" y="6091286"/>
            <a:ext cx="650449" cy="64102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807748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竖排标题与文本">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CEEFBF5D-C2EF-4284-82E2-641BE2BA6122}"/>
              </a:ext>
            </a:extLst>
          </p:cNvPr>
          <p:cNvSpPr/>
          <p:nvPr userDrawn="1"/>
        </p:nvSpPr>
        <p:spPr>
          <a:xfrm>
            <a:off x="3231930" y="201693"/>
            <a:ext cx="8958735" cy="566296"/>
          </a:xfrm>
          <a:prstGeom prst="rect">
            <a:avLst/>
          </a:prstGeom>
          <a:solidFill>
            <a:srgbClr val="C81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43" fontAlgn="base">
              <a:spcBef>
                <a:spcPct val="0"/>
              </a:spcBef>
              <a:spcAft>
                <a:spcPct val="0"/>
              </a:spcAft>
            </a:pPr>
            <a:endParaRPr lang="zh-CN" altLang="en-US" sz="1898" dirty="0">
              <a:solidFill>
                <a:prstClr val="white"/>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矩形 7">
            <a:extLst>
              <a:ext uri="{FF2B5EF4-FFF2-40B4-BE49-F238E27FC236}">
                <a16:creationId xmlns:a16="http://schemas.microsoft.com/office/drawing/2014/main" id="{A35FAB91-3534-4106-8453-292A6B675D3F}"/>
              </a:ext>
            </a:extLst>
          </p:cNvPr>
          <p:cNvSpPr/>
          <p:nvPr userDrawn="1"/>
        </p:nvSpPr>
        <p:spPr>
          <a:xfrm>
            <a:off x="1340" y="201693"/>
            <a:ext cx="240922" cy="566296"/>
          </a:xfrm>
          <a:prstGeom prst="rect">
            <a:avLst/>
          </a:prstGeom>
          <a:solidFill>
            <a:srgbClr val="C81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43" fontAlgn="base">
              <a:spcBef>
                <a:spcPct val="0"/>
              </a:spcBef>
              <a:spcAft>
                <a:spcPct val="0"/>
              </a:spcAft>
            </a:pPr>
            <a:endParaRPr lang="zh-CN" altLang="en-US" sz="1898" dirty="0">
              <a:solidFill>
                <a:prstClr val="white"/>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矩形 8">
            <a:extLst>
              <a:ext uri="{FF2B5EF4-FFF2-40B4-BE49-F238E27FC236}">
                <a16:creationId xmlns:a16="http://schemas.microsoft.com/office/drawing/2014/main" id="{9FB0B724-46A6-43A2-9FE6-FC41DA5DFC33}"/>
              </a:ext>
            </a:extLst>
          </p:cNvPr>
          <p:cNvSpPr/>
          <p:nvPr userDrawn="1"/>
        </p:nvSpPr>
        <p:spPr>
          <a:xfrm>
            <a:off x="273997" y="201693"/>
            <a:ext cx="64153" cy="566296"/>
          </a:xfrm>
          <a:prstGeom prst="rect">
            <a:avLst/>
          </a:prstGeom>
          <a:solidFill>
            <a:srgbClr val="C81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43" fontAlgn="base">
              <a:spcBef>
                <a:spcPct val="0"/>
              </a:spcBef>
              <a:spcAft>
                <a:spcPct val="0"/>
              </a:spcAft>
            </a:pPr>
            <a:endParaRPr lang="zh-CN" altLang="en-US" sz="1898" dirty="0">
              <a:solidFill>
                <a:prstClr val="white">
                  <a:lumMod val="65000"/>
                </a:prst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矩形 9">
            <a:extLst>
              <a:ext uri="{FF2B5EF4-FFF2-40B4-BE49-F238E27FC236}">
                <a16:creationId xmlns:a16="http://schemas.microsoft.com/office/drawing/2014/main" id="{F0846775-042F-4895-BC6E-BCDA79B8BB52}"/>
              </a:ext>
            </a:extLst>
          </p:cNvPr>
          <p:cNvSpPr/>
          <p:nvPr userDrawn="1"/>
        </p:nvSpPr>
        <p:spPr>
          <a:xfrm>
            <a:off x="1341" y="6635309"/>
            <a:ext cx="12189324" cy="85611"/>
          </a:xfrm>
          <a:prstGeom prst="rect">
            <a:avLst/>
          </a:prstGeom>
          <a:solidFill>
            <a:srgbClr val="C81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943" fontAlgn="base">
              <a:spcBef>
                <a:spcPct val="0"/>
              </a:spcBef>
              <a:spcAft>
                <a:spcPct val="0"/>
              </a:spcAft>
            </a:pPr>
            <a:endParaRPr lang="zh-CN" altLang="en-US" sz="1898" dirty="0">
              <a:solidFill>
                <a:prstClr val="white"/>
              </a:solidFill>
              <a:latin typeface="微软雅黑" panose="020B0503020204020204" pitchFamily="34" charset="-122"/>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4895026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75921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609600" y="6356352"/>
            <a:ext cx="2844800" cy="365125"/>
          </a:xfrm>
          <a:prstGeom prst="rect">
            <a:avLst/>
          </a:prstGeom>
        </p:spPr>
        <p:txBody>
          <a:bodyPr/>
          <a:lstStyle/>
          <a:p>
            <a:fld id="{497D1FDA-8AD7-41A1-A0AC-B73BFC6DE265}" type="datetimeFigureOut">
              <a:rPr lang="zh-CN" altLang="en-US" smtClean="0"/>
              <a:t>2022/6/8</a:t>
            </a:fld>
            <a:endParaRPr lang="zh-CN" altLang="en-US"/>
          </a:p>
        </p:txBody>
      </p:sp>
      <p:sp>
        <p:nvSpPr>
          <p:cNvPr id="5" name="页脚占位符 4"/>
          <p:cNvSpPr>
            <a:spLocks noGrp="1"/>
          </p:cNvSpPr>
          <p:nvPr>
            <p:ph type="ftr" sz="quarter" idx="11"/>
          </p:nvPr>
        </p:nvSpPr>
        <p:spPr>
          <a:xfrm>
            <a:off x="4165600" y="6356352"/>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2"/>
            <a:ext cx="2844800" cy="365125"/>
          </a:xfrm>
          <a:prstGeom prst="rect">
            <a:avLst/>
          </a:prstGeom>
        </p:spPr>
        <p:txBody>
          <a:bodyPr/>
          <a:lstStyle/>
          <a:p>
            <a:fld id="{ED327145-FF81-4AC9-98EB-2A48FA1E94C3}" type="slidenum">
              <a:rPr lang="zh-CN" altLang="en-US" smtClean="0"/>
              <a:t>‹#›</a:t>
            </a:fld>
            <a:endParaRPr lang="zh-CN" altLang="en-US"/>
          </a:p>
        </p:txBody>
      </p:sp>
    </p:spTree>
    <p:extLst>
      <p:ext uri="{BB962C8B-B14F-4D97-AF65-F5344CB8AC3E}">
        <p14:creationId xmlns:p14="http://schemas.microsoft.com/office/powerpoint/2010/main" val="36135927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9488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F93992-FEFA-4876-94CB-D6B3E30E6E4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0D2DB7A-3C22-455C-94D1-01E58AC7629F}"/>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35EF56B-46E0-4305-ABD0-5AFF23E8A188}"/>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5" name="页脚占位符 4">
            <a:extLst>
              <a:ext uri="{FF2B5EF4-FFF2-40B4-BE49-F238E27FC236}">
                <a16:creationId xmlns:a16="http://schemas.microsoft.com/office/drawing/2014/main" id="{D343F5EE-F841-4688-861C-ED83E9FA947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3BCC713-DF92-4EF2-88FB-2880CF2AE2AC}"/>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3953439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CF31C4-86A9-4FDA-8256-B63A25392B1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B59E603-391D-4B2A-8DF0-DA5717C59D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8DEDDAB5-C30B-41A8-A50B-7005778BFB5C}"/>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5" name="页脚占位符 4">
            <a:extLst>
              <a:ext uri="{FF2B5EF4-FFF2-40B4-BE49-F238E27FC236}">
                <a16:creationId xmlns:a16="http://schemas.microsoft.com/office/drawing/2014/main" id="{B2D453E0-0223-4C5B-80D9-81E97C84473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DD2758A-1927-4861-BF09-4400CF5E6052}"/>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1626953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375E27-075C-41D9-B331-39454F91C94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0765303-E176-4E4A-8362-D2CD5DA2BE20}"/>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A46F09B4-C4CC-4266-A509-F50F73414658}"/>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63A18F96-8C19-421A-8D16-AE9339CAB36B}"/>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6" name="页脚占位符 5">
            <a:extLst>
              <a:ext uri="{FF2B5EF4-FFF2-40B4-BE49-F238E27FC236}">
                <a16:creationId xmlns:a16="http://schemas.microsoft.com/office/drawing/2014/main" id="{445CBBCC-5966-4A6B-B772-5203C1132DB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D36FFA3-7590-4680-8883-827ED72EC5E6}"/>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42283632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8A972D-B121-4AED-ADB3-FD5CE42D62E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E2DE9BA-4346-4197-B821-E03D71EB96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78F0F0DD-5DCF-4AC0-B44E-08C83564CD77}"/>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A1E6D781-E37B-457A-AE48-8105F7C725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2774A980-2D2D-4BE2-B729-C5AC247EF591}"/>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192EACE6-A631-4783-92AC-7E17E004682D}"/>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8" name="页脚占位符 7">
            <a:extLst>
              <a:ext uri="{FF2B5EF4-FFF2-40B4-BE49-F238E27FC236}">
                <a16:creationId xmlns:a16="http://schemas.microsoft.com/office/drawing/2014/main" id="{15E7C158-A28C-4096-8598-17B2DA20C7B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25424B6-DA27-4E9F-9D66-CE40038608B2}"/>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1523328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9C71DE-FECF-4D03-A5FF-9DB728A91C05}"/>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9AC838C-A181-48DA-B9DC-936780519041}"/>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4" name="页脚占位符 3">
            <a:extLst>
              <a:ext uri="{FF2B5EF4-FFF2-40B4-BE49-F238E27FC236}">
                <a16:creationId xmlns:a16="http://schemas.microsoft.com/office/drawing/2014/main" id="{7E5FF3D9-4D44-469A-92EE-FD80CF8F62B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0A9AD904-7529-4199-9D61-A5A8200455DE}"/>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2785212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45A7507-9F79-482F-956D-3F32DCEFFC29}"/>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3" name="页脚占位符 2">
            <a:extLst>
              <a:ext uri="{FF2B5EF4-FFF2-40B4-BE49-F238E27FC236}">
                <a16:creationId xmlns:a16="http://schemas.microsoft.com/office/drawing/2014/main" id="{ED68FDFD-8DCC-4FE9-8F25-67AB68FD51D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432B423-B835-492C-9650-EC909CEAB609}"/>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1214153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873304-4362-4E39-AC51-9626D2F20CE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5686012-F7B4-40C0-9585-86CA1443EC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E1269250-BEAD-4F21-9EC8-06FEE668DE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0B3A9E1-FDD0-406E-AAA5-DEE0ADB18CFF}"/>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6" name="页脚占位符 5">
            <a:extLst>
              <a:ext uri="{FF2B5EF4-FFF2-40B4-BE49-F238E27FC236}">
                <a16:creationId xmlns:a16="http://schemas.microsoft.com/office/drawing/2014/main" id="{D68371AF-ED8F-4FEF-AA18-BCBB7792DAF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1EAC542-68CF-4E1A-8E38-F9001A1FD87D}"/>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4201898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162DF4-7617-45B1-AB96-060D918C5E2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9CCBAB5D-066F-412E-872A-F2FB6D865A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FDC4B91-81F5-45A9-B39D-CF58A64015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B230C0CD-45C0-44C9-ABFA-CBE140BD1D90}"/>
              </a:ext>
            </a:extLst>
          </p:cNvPr>
          <p:cNvSpPr>
            <a:spLocks noGrp="1"/>
          </p:cNvSpPr>
          <p:nvPr>
            <p:ph type="dt" sz="half" idx="10"/>
          </p:nvPr>
        </p:nvSpPr>
        <p:spPr/>
        <p:txBody>
          <a:bodyPr/>
          <a:lstStyle/>
          <a:p>
            <a:fld id="{FAC2C6B2-D2B1-4F34-A2F3-A39DA9D27060}" type="datetimeFigureOut">
              <a:rPr lang="zh-CN" altLang="en-US" smtClean="0"/>
              <a:t>2022/6/8</a:t>
            </a:fld>
            <a:endParaRPr lang="zh-CN" altLang="en-US"/>
          </a:p>
        </p:txBody>
      </p:sp>
      <p:sp>
        <p:nvSpPr>
          <p:cNvPr id="6" name="页脚占位符 5">
            <a:extLst>
              <a:ext uri="{FF2B5EF4-FFF2-40B4-BE49-F238E27FC236}">
                <a16:creationId xmlns:a16="http://schemas.microsoft.com/office/drawing/2014/main" id="{5ABA3131-84EC-4697-989C-D5D75AADC54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89A1E4E-0609-45AC-BB52-D9533D15F9AC}"/>
              </a:ext>
            </a:extLst>
          </p:cNvPr>
          <p:cNvSpPr>
            <a:spLocks noGrp="1"/>
          </p:cNvSpPr>
          <p:nvPr>
            <p:ph type="sldNum" sz="quarter" idx="12"/>
          </p:nvPr>
        </p:nvSpPr>
        <p:spPr/>
        <p:txBody>
          <a:body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22675057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B32875D-AA7C-4C9C-A7E7-0849652374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0780DBB-A27D-4A9B-845F-33054D25B1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FF90EAE-4AB9-45C2-9FB5-A64F15A76F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C2C6B2-D2B1-4F34-A2F3-A39DA9D27060}" type="datetimeFigureOut">
              <a:rPr lang="zh-CN" altLang="en-US" smtClean="0"/>
              <a:t>2022/6/8</a:t>
            </a:fld>
            <a:endParaRPr lang="zh-CN" altLang="en-US"/>
          </a:p>
        </p:txBody>
      </p:sp>
      <p:sp>
        <p:nvSpPr>
          <p:cNvPr id="5" name="页脚占位符 4">
            <a:extLst>
              <a:ext uri="{FF2B5EF4-FFF2-40B4-BE49-F238E27FC236}">
                <a16:creationId xmlns:a16="http://schemas.microsoft.com/office/drawing/2014/main" id="{23D75F09-D145-434E-B299-C4A92CBDE9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6A965F6-280A-4657-8CD8-A235CD8C65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B4EEBD-51CA-4A69-9E63-2600BEB95754}" type="slidenum">
              <a:rPr lang="zh-CN" altLang="en-US" smtClean="0"/>
              <a:t>‹#›</a:t>
            </a:fld>
            <a:endParaRPr lang="zh-CN" altLang="en-US"/>
          </a:p>
        </p:txBody>
      </p:sp>
    </p:spTree>
    <p:extLst>
      <p:ext uri="{BB962C8B-B14F-4D97-AF65-F5344CB8AC3E}">
        <p14:creationId xmlns:p14="http://schemas.microsoft.com/office/powerpoint/2010/main" val="12441773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78" r:id="rId13"/>
    <p:sldLayoutId id="2147483679" r:id="rId14"/>
    <p:sldLayoutId id="2147483675" r:id="rId15"/>
    <p:sldLayoutId id="214748367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4.xml"/><Relationship Id="rId7" Type="http://schemas.openxmlformats.org/officeDocument/2006/relationships/notesSlide" Target="../notesSlides/notesSlide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12.xml"/><Relationship Id="rId5" Type="http://schemas.openxmlformats.org/officeDocument/2006/relationships/tags" Target="../tags/tag6.xml"/><Relationship Id="rId4" Type="http://schemas.openxmlformats.org/officeDocument/2006/relationships/tags" Target="../tags/tag5.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hyperlink" Target="https://zhuanlan.zhihu.com/p/355762422" TargetMode="External"/><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9.jpe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png"/><Relationship Id="rId7"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jpe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11.jpe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image" Target="../media/image12.jpe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5" Type="http://schemas.openxmlformats.org/officeDocument/2006/relationships/slideLayout" Target="../slideLayouts/slideLayout12.xml"/><Relationship Id="rId4" Type="http://schemas.openxmlformats.org/officeDocument/2006/relationships/tags" Target="../tags/tag10.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24"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EC714C0D-2C29-46A2-A557-81E496738A85}"/>
              </a:ext>
            </a:extLst>
          </p:cNvPr>
          <p:cNvSpPr txBox="1"/>
          <p:nvPr>
            <p:custDataLst>
              <p:tags r:id="rId1"/>
            </p:custDataLst>
          </p:nvPr>
        </p:nvSpPr>
        <p:spPr>
          <a:xfrm>
            <a:off x="1577402" y="2606313"/>
            <a:ext cx="9263269" cy="830997"/>
          </a:xfrm>
          <a:prstGeom prst="rect">
            <a:avLst/>
          </a:prstGeom>
          <a:noFill/>
        </p:spPr>
        <p:txBody>
          <a:bodyPr vert="horz" wrap="square" rtlCol="0">
            <a:spAutoFit/>
          </a:bodyPr>
          <a:lstStyle>
            <a:defPPr>
              <a:defRPr lang="zh-CN"/>
            </a:defPPr>
            <a:lvl1pPr algn="ctr">
              <a:defRPr sz="8000">
                <a:solidFill>
                  <a:schemeClr val="bg1"/>
                </a:solidFill>
                <a:latin typeface="字魂35号-经典雅黑" panose="02000000000000000000" pitchFamily="2" charset="-122"/>
                <a:ea typeface="字魂35号-经典雅黑" panose="02000000000000000000" pitchFamily="2" charset="-122"/>
              </a:defRPr>
            </a:lvl1pPr>
          </a:lstStyle>
          <a:p>
            <a:r>
              <a:rPr lang="en-US" altLang="zh-CN" sz="4800" dirty="0"/>
              <a:t>Course2</a:t>
            </a:r>
            <a:r>
              <a:rPr lang="zh-CN" altLang="en-US" sz="4800" dirty="0"/>
              <a:t>：信用、利息与利息率</a:t>
            </a:r>
          </a:p>
        </p:txBody>
      </p:sp>
      <p:sp>
        <p:nvSpPr>
          <p:cNvPr id="3" name="PA_文本框 27"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632E8646-0086-47C9-986A-3F1B42B84C35}"/>
              </a:ext>
            </a:extLst>
          </p:cNvPr>
          <p:cNvSpPr txBox="1"/>
          <p:nvPr>
            <p:custDataLst>
              <p:tags r:id="rId2"/>
            </p:custDataLst>
          </p:nvPr>
        </p:nvSpPr>
        <p:spPr>
          <a:xfrm>
            <a:off x="4478580" y="4563261"/>
            <a:ext cx="3042308" cy="369332"/>
          </a:xfrm>
          <a:prstGeom prst="rect">
            <a:avLst/>
          </a:prstGeom>
          <a:noFill/>
        </p:spPr>
        <p:txBody>
          <a:bodyPr vert="horz" wrap="square" rtlCol="0">
            <a:spAutoFit/>
          </a:bodyPr>
          <a:lstStyle/>
          <a:p>
            <a:pPr algn="dist"/>
            <a:r>
              <a:rPr lang="zh-CN" altLang="en-US" dirty="0">
                <a:solidFill>
                  <a:schemeClr val="bg1"/>
                </a:solidFill>
                <a:latin typeface="字魂35号-经典雅黑" panose="02000000000000000000" pitchFamily="2" charset="-122"/>
                <a:ea typeface="字魂35号-经典雅黑" panose="02000000000000000000" pitchFamily="2" charset="-122"/>
              </a:rPr>
              <a:t>上海财经大学</a:t>
            </a:r>
          </a:p>
        </p:txBody>
      </p:sp>
      <p:sp>
        <p:nvSpPr>
          <p:cNvPr id="5" name="PA_文本框 29"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E9A6C29D-06CC-4903-8ED1-E768C3E43D6C}"/>
              </a:ext>
            </a:extLst>
          </p:cNvPr>
          <p:cNvSpPr txBox="1"/>
          <p:nvPr>
            <p:custDataLst>
              <p:tags r:id="rId3"/>
            </p:custDataLst>
          </p:nvPr>
        </p:nvSpPr>
        <p:spPr>
          <a:xfrm>
            <a:off x="5282641" y="5538207"/>
            <a:ext cx="1626718" cy="369332"/>
          </a:xfrm>
          <a:prstGeom prst="rect">
            <a:avLst/>
          </a:prstGeom>
          <a:noFill/>
        </p:spPr>
        <p:txBody>
          <a:bodyPr vert="horz" wrap="square" rtlCol="0">
            <a:spAutoFit/>
          </a:bodyPr>
          <a:lstStyle/>
          <a:p>
            <a:r>
              <a:rPr lang="zh-CN" altLang="en-US" dirty="0">
                <a:solidFill>
                  <a:schemeClr val="bg1"/>
                </a:solidFill>
                <a:latin typeface="字魂35号-经典雅黑" panose="02000000000000000000" pitchFamily="2" charset="-122"/>
                <a:ea typeface="字魂35号-经典雅黑" panose="02000000000000000000" pitchFamily="2" charset="-122"/>
              </a:rPr>
              <a:t>授课人：</a:t>
            </a:r>
            <a:r>
              <a:rPr lang="en-US" altLang="zh-CN" dirty="0">
                <a:solidFill>
                  <a:schemeClr val="bg1"/>
                </a:solidFill>
                <a:latin typeface="字魂35号-经典雅黑" panose="02000000000000000000" pitchFamily="2" charset="-122"/>
                <a:ea typeface="字魂35号-经典雅黑" panose="02000000000000000000" pitchFamily="2" charset="-122"/>
              </a:rPr>
              <a:t> Z</a:t>
            </a:r>
            <a:r>
              <a:rPr lang="zh-CN" altLang="en-US" dirty="0">
                <a:solidFill>
                  <a:schemeClr val="bg1"/>
                </a:solidFill>
                <a:latin typeface="字魂35号-经典雅黑" panose="02000000000000000000" pitchFamily="2" charset="-122"/>
                <a:ea typeface="字魂35号-经典雅黑" panose="02000000000000000000" pitchFamily="2" charset="-122"/>
              </a:rPr>
              <a:t>哥</a:t>
            </a:r>
            <a:endParaRPr lang="en-US" altLang="zh-CN" dirty="0">
              <a:solidFill>
                <a:schemeClr val="bg1"/>
              </a:solidFill>
              <a:latin typeface="字魂35号-经典雅黑" panose="02000000000000000000" pitchFamily="2" charset="-122"/>
              <a:ea typeface="字魂35号-经典雅黑" panose="02000000000000000000" pitchFamily="2" charset="-122"/>
            </a:endParaRPr>
          </a:p>
        </p:txBody>
      </p:sp>
      <p:sp>
        <p:nvSpPr>
          <p:cNvPr id="6" name="PA_任意多边形 30"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B55E0BB2-BD44-4997-B24B-E03827B90675}"/>
              </a:ext>
            </a:extLst>
          </p:cNvPr>
          <p:cNvSpPr/>
          <p:nvPr>
            <p:custDataLst>
              <p:tags r:id="rId4"/>
            </p:custDataLst>
          </p:nvPr>
        </p:nvSpPr>
        <p:spPr>
          <a:xfrm>
            <a:off x="3258757" y="4751582"/>
            <a:ext cx="1129553" cy="0"/>
          </a:xfrm>
          <a:custGeom>
            <a:avLst/>
            <a:gdLst>
              <a:gd name="connsiteX0" fmla="*/ 1129553 w 1129553"/>
              <a:gd name="connsiteY0" fmla="*/ 0 h 0"/>
              <a:gd name="connsiteX1" fmla="*/ 0 w 1129553"/>
              <a:gd name="connsiteY1" fmla="*/ 0 h 0"/>
            </a:gdLst>
            <a:ahLst/>
            <a:cxnLst>
              <a:cxn ang="0">
                <a:pos x="connsiteX0" y="connsiteY0"/>
              </a:cxn>
              <a:cxn ang="0">
                <a:pos x="connsiteX1" y="connsiteY1"/>
              </a:cxn>
            </a:cxnLst>
            <a:rect l="l" t="t" r="r" b="b"/>
            <a:pathLst>
              <a:path w="1129553">
                <a:moveTo>
                  <a:pt x="1129553" y="0"/>
                </a:move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字魂35号-经典雅黑" panose="02000000000000000000" pitchFamily="2" charset="-122"/>
              <a:ea typeface="字魂35号-经典雅黑" panose="02000000000000000000" pitchFamily="2" charset="-122"/>
            </a:endParaRPr>
          </a:p>
        </p:txBody>
      </p:sp>
      <p:sp>
        <p:nvSpPr>
          <p:cNvPr id="7" name="PA_任意多边形 31"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298F288F-D806-40A0-9306-CE46194E4514}"/>
              </a:ext>
            </a:extLst>
          </p:cNvPr>
          <p:cNvSpPr/>
          <p:nvPr>
            <p:custDataLst>
              <p:tags r:id="rId5"/>
            </p:custDataLst>
          </p:nvPr>
        </p:nvSpPr>
        <p:spPr>
          <a:xfrm>
            <a:off x="7566585" y="4751582"/>
            <a:ext cx="1129553" cy="0"/>
          </a:xfrm>
          <a:custGeom>
            <a:avLst/>
            <a:gdLst>
              <a:gd name="connsiteX0" fmla="*/ 1129553 w 1129553"/>
              <a:gd name="connsiteY0" fmla="*/ 0 h 0"/>
              <a:gd name="connsiteX1" fmla="*/ 0 w 1129553"/>
              <a:gd name="connsiteY1" fmla="*/ 0 h 0"/>
            </a:gdLst>
            <a:ahLst/>
            <a:cxnLst>
              <a:cxn ang="0">
                <a:pos x="connsiteX0" y="connsiteY0"/>
              </a:cxn>
              <a:cxn ang="0">
                <a:pos x="connsiteX1" y="connsiteY1"/>
              </a:cxn>
            </a:cxnLst>
            <a:rect l="l" t="t" r="r" b="b"/>
            <a:pathLst>
              <a:path w="1129553">
                <a:moveTo>
                  <a:pt x="1129553" y="0"/>
                </a:move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字魂35号-经典雅黑" panose="02000000000000000000" pitchFamily="2" charset="-122"/>
              <a:ea typeface="字魂35号-经典雅黑" panose="02000000000000000000" pitchFamily="2" charset="-122"/>
            </a:endParaRPr>
          </a:p>
        </p:txBody>
      </p:sp>
      <p:pic>
        <p:nvPicPr>
          <p:cNvPr id="9" name="图片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17856" y="729608"/>
            <a:ext cx="4752930" cy="2160423"/>
          </a:xfrm>
          <a:prstGeom prst="rect">
            <a:avLst/>
          </a:prstGeom>
        </p:spPr>
      </p:pic>
    </p:spTree>
    <p:extLst>
      <p:ext uri="{BB962C8B-B14F-4D97-AF65-F5344CB8AC3E}">
        <p14:creationId xmlns:p14="http://schemas.microsoft.com/office/powerpoint/2010/main" val="2390940624"/>
      </p:ext>
    </p:extLst>
  </p:cSld>
  <p:clrMapOvr>
    <a:masterClrMapping/>
  </p:clrMapOvr>
  <mc:AlternateContent xmlns:mc="http://schemas.openxmlformats.org/markup-compatibility/2006" xmlns:p14="http://schemas.microsoft.com/office/powerpoint/2010/main">
    <mc:Choice Requires="p14">
      <p:transition spd="slow" p14:dur="2000" advTm="759292"/>
    </mc:Choice>
    <mc:Fallback xmlns="">
      <p:transition spd="slow" advTm="75929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2"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信用的形式</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左大括号 1">
            <a:extLst>
              <a:ext uri="{FF2B5EF4-FFF2-40B4-BE49-F238E27FC236}">
                <a16:creationId xmlns:a16="http://schemas.microsoft.com/office/drawing/2014/main" id="{62802904-AE6F-4065-B95D-3928B6BBF395}"/>
              </a:ext>
            </a:extLst>
          </p:cNvPr>
          <p:cNvSpPr/>
          <p:nvPr/>
        </p:nvSpPr>
        <p:spPr>
          <a:xfrm>
            <a:off x="948262" y="1047861"/>
            <a:ext cx="448235" cy="549637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38E77D87-C2B5-41D0-86BF-1D07F4366D04}"/>
              </a:ext>
            </a:extLst>
          </p:cNvPr>
          <p:cNvSpPr txBox="1"/>
          <p:nvPr/>
        </p:nvSpPr>
        <p:spPr>
          <a:xfrm>
            <a:off x="35858" y="3534438"/>
            <a:ext cx="1079404" cy="523220"/>
          </a:xfrm>
          <a:prstGeom prst="rect">
            <a:avLst/>
          </a:prstGeom>
          <a:noFill/>
        </p:spPr>
        <p:txBody>
          <a:bodyPr wrap="square" rtlCol="0">
            <a:spAutoFit/>
          </a:bodyPr>
          <a:lstStyle/>
          <a:p>
            <a:r>
              <a:rPr lang="zh-CN" altLang="en-US" sz="2800" dirty="0"/>
              <a:t>信用</a:t>
            </a:r>
          </a:p>
        </p:txBody>
      </p:sp>
      <p:sp>
        <p:nvSpPr>
          <p:cNvPr id="6" name="文本框 5">
            <a:extLst>
              <a:ext uri="{FF2B5EF4-FFF2-40B4-BE49-F238E27FC236}">
                <a16:creationId xmlns:a16="http://schemas.microsoft.com/office/drawing/2014/main" id="{2E37EB9E-8DE5-42D0-9C81-50A813BD2743}"/>
              </a:ext>
            </a:extLst>
          </p:cNvPr>
          <p:cNvSpPr txBox="1"/>
          <p:nvPr/>
        </p:nvSpPr>
        <p:spPr>
          <a:xfrm>
            <a:off x="1592408" y="5167687"/>
            <a:ext cx="3140957" cy="523220"/>
          </a:xfrm>
          <a:prstGeom prst="rect">
            <a:avLst/>
          </a:prstGeom>
          <a:noFill/>
        </p:spPr>
        <p:txBody>
          <a:bodyPr wrap="square" rtlCol="0">
            <a:spAutoFit/>
          </a:bodyPr>
          <a:lstStyle/>
          <a:p>
            <a:r>
              <a:rPr lang="zh-CN" altLang="en-US" sz="2800" dirty="0"/>
              <a:t>国际信用（</a:t>
            </a:r>
            <a:r>
              <a:rPr lang="zh-CN" altLang="en-US" sz="2800" b="1" dirty="0"/>
              <a:t>各国间</a:t>
            </a:r>
            <a:r>
              <a:rPr lang="zh-CN" altLang="en-US" sz="2800" dirty="0"/>
              <a:t>）</a:t>
            </a:r>
          </a:p>
        </p:txBody>
      </p:sp>
      <p:sp>
        <p:nvSpPr>
          <p:cNvPr id="7" name="文本框 6">
            <a:extLst>
              <a:ext uri="{FF2B5EF4-FFF2-40B4-BE49-F238E27FC236}">
                <a16:creationId xmlns:a16="http://schemas.microsoft.com/office/drawing/2014/main" id="{DD51BE3A-5187-4082-8B5E-8C3EEAC479F3}"/>
              </a:ext>
            </a:extLst>
          </p:cNvPr>
          <p:cNvSpPr txBox="1"/>
          <p:nvPr/>
        </p:nvSpPr>
        <p:spPr>
          <a:xfrm>
            <a:off x="1592407" y="4314361"/>
            <a:ext cx="1670745" cy="523220"/>
          </a:xfrm>
          <a:prstGeom prst="rect">
            <a:avLst/>
          </a:prstGeom>
          <a:noFill/>
        </p:spPr>
        <p:txBody>
          <a:bodyPr wrap="square" rtlCol="0">
            <a:spAutoFit/>
          </a:bodyPr>
          <a:lstStyle/>
          <a:p>
            <a:r>
              <a:rPr lang="zh-CN" altLang="en-US" sz="2800" dirty="0"/>
              <a:t>消费信用</a:t>
            </a:r>
          </a:p>
        </p:txBody>
      </p:sp>
      <p:sp>
        <p:nvSpPr>
          <p:cNvPr id="8" name="文本框 7">
            <a:extLst>
              <a:ext uri="{FF2B5EF4-FFF2-40B4-BE49-F238E27FC236}">
                <a16:creationId xmlns:a16="http://schemas.microsoft.com/office/drawing/2014/main" id="{1D5F92AB-11A9-4A24-8A53-598709F018AB}"/>
              </a:ext>
            </a:extLst>
          </p:cNvPr>
          <p:cNvSpPr txBox="1"/>
          <p:nvPr/>
        </p:nvSpPr>
        <p:spPr>
          <a:xfrm>
            <a:off x="1592407" y="3461035"/>
            <a:ext cx="8914228" cy="954107"/>
          </a:xfrm>
          <a:prstGeom prst="rect">
            <a:avLst/>
          </a:prstGeom>
          <a:noFill/>
        </p:spPr>
        <p:txBody>
          <a:bodyPr wrap="square" rtlCol="0">
            <a:spAutoFit/>
          </a:bodyPr>
          <a:lstStyle/>
          <a:p>
            <a:r>
              <a:rPr lang="zh-CN" altLang="en-US" sz="2800" dirty="0"/>
              <a:t>国家信用：国家或地方政府作为债务人的一种信用形式</a:t>
            </a:r>
            <a:endParaRPr lang="en-US" altLang="zh-CN" sz="2800" dirty="0">
              <a:solidFill>
                <a:srgbClr val="FF0000"/>
              </a:solidFill>
            </a:endParaRPr>
          </a:p>
          <a:p>
            <a:endParaRPr lang="zh-CN" altLang="en-US" sz="2800" dirty="0"/>
          </a:p>
        </p:txBody>
      </p:sp>
      <p:sp>
        <p:nvSpPr>
          <p:cNvPr id="9" name="文本框 8">
            <a:extLst>
              <a:ext uri="{FF2B5EF4-FFF2-40B4-BE49-F238E27FC236}">
                <a16:creationId xmlns:a16="http://schemas.microsoft.com/office/drawing/2014/main" id="{0ACB7809-1611-49CD-BF4C-2C21A4156398}"/>
              </a:ext>
            </a:extLst>
          </p:cNvPr>
          <p:cNvSpPr txBox="1"/>
          <p:nvPr/>
        </p:nvSpPr>
        <p:spPr>
          <a:xfrm>
            <a:off x="1592408" y="2607709"/>
            <a:ext cx="1832110" cy="523220"/>
          </a:xfrm>
          <a:prstGeom prst="rect">
            <a:avLst/>
          </a:prstGeom>
          <a:noFill/>
        </p:spPr>
        <p:txBody>
          <a:bodyPr wrap="square" rtlCol="0">
            <a:spAutoFit/>
          </a:bodyPr>
          <a:lstStyle/>
          <a:p>
            <a:r>
              <a:rPr lang="zh-CN" altLang="en-US" sz="2800" dirty="0"/>
              <a:t>银行信用</a:t>
            </a:r>
          </a:p>
        </p:txBody>
      </p:sp>
      <p:sp>
        <p:nvSpPr>
          <p:cNvPr id="10" name="文本框 9">
            <a:extLst>
              <a:ext uri="{FF2B5EF4-FFF2-40B4-BE49-F238E27FC236}">
                <a16:creationId xmlns:a16="http://schemas.microsoft.com/office/drawing/2014/main" id="{1AC1628D-8C57-4B65-9752-F9FC1EB8DB20}"/>
              </a:ext>
            </a:extLst>
          </p:cNvPr>
          <p:cNvSpPr txBox="1"/>
          <p:nvPr/>
        </p:nvSpPr>
        <p:spPr>
          <a:xfrm>
            <a:off x="1592408" y="1754383"/>
            <a:ext cx="1832110" cy="523220"/>
          </a:xfrm>
          <a:prstGeom prst="rect">
            <a:avLst/>
          </a:prstGeom>
          <a:noFill/>
        </p:spPr>
        <p:txBody>
          <a:bodyPr wrap="square" rtlCol="0">
            <a:spAutoFit/>
          </a:bodyPr>
          <a:lstStyle/>
          <a:p>
            <a:r>
              <a:rPr lang="zh-CN" altLang="en-US" sz="2800" dirty="0"/>
              <a:t>商业信用</a:t>
            </a:r>
          </a:p>
        </p:txBody>
      </p:sp>
      <p:sp>
        <p:nvSpPr>
          <p:cNvPr id="11" name="文本框 10">
            <a:extLst>
              <a:ext uri="{FF2B5EF4-FFF2-40B4-BE49-F238E27FC236}">
                <a16:creationId xmlns:a16="http://schemas.microsoft.com/office/drawing/2014/main" id="{6C624F18-83E8-486D-9E50-3038F9AFEFD1}"/>
              </a:ext>
            </a:extLst>
          </p:cNvPr>
          <p:cNvSpPr txBox="1"/>
          <p:nvPr/>
        </p:nvSpPr>
        <p:spPr>
          <a:xfrm>
            <a:off x="1592407" y="901056"/>
            <a:ext cx="3302321" cy="523220"/>
          </a:xfrm>
          <a:prstGeom prst="rect">
            <a:avLst/>
          </a:prstGeom>
          <a:noFill/>
        </p:spPr>
        <p:txBody>
          <a:bodyPr wrap="square" rtlCol="0">
            <a:spAutoFit/>
          </a:bodyPr>
          <a:lstStyle/>
          <a:p>
            <a:r>
              <a:rPr lang="zh-CN" altLang="en-US" sz="2800" dirty="0"/>
              <a:t>高利贷信用（</a:t>
            </a:r>
            <a:r>
              <a:rPr lang="zh-CN" altLang="en-US" sz="2800" b="1" dirty="0"/>
              <a:t>了解</a:t>
            </a:r>
            <a:r>
              <a:rPr lang="zh-CN" altLang="en-US" sz="2800" dirty="0"/>
              <a:t>）</a:t>
            </a:r>
          </a:p>
        </p:txBody>
      </p:sp>
      <p:sp>
        <p:nvSpPr>
          <p:cNvPr id="12" name="文本框 11">
            <a:extLst>
              <a:ext uri="{FF2B5EF4-FFF2-40B4-BE49-F238E27FC236}">
                <a16:creationId xmlns:a16="http://schemas.microsoft.com/office/drawing/2014/main" id="{64E758FC-D3CD-4A96-A0EF-42190D276F6E}"/>
              </a:ext>
            </a:extLst>
          </p:cNvPr>
          <p:cNvSpPr txBox="1"/>
          <p:nvPr/>
        </p:nvSpPr>
        <p:spPr>
          <a:xfrm>
            <a:off x="1592408" y="6021015"/>
            <a:ext cx="2945046" cy="523220"/>
          </a:xfrm>
          <a:prstGeom prst="rect">
            <a:avLst/>
          </a:prstGeom>
          <a:noFill/>
        </p:spPr>
        <p:txBody>
          <a:bodyPr wrap="square" rtlCol="0">
            <a:spAutoFit/>
          </a:bodyPr>
          <a:lstStyle/>
          <a:p>
            <a:r>
              <a:rPr lang="zh-CN" altLang="en-US" sz="2800" dirty="0"/>
              <a:t>租赁信用（</a:t>
            </a:r>
            <a:r>
              <a:rPr lang="zh-CN" altLang="en-US" sz="2800" b="1" dirty="0"/>
              <a:t>了解</a:t>
            </a:r>
            <a:r>
              <a:rPr lang="zh-CN" altLang="en-US" sz="2800" dirty="0"/>
              <a:t>）</a:t>
            </a:r>
          </a:p>
        </p:txBody>
      </p:sp>
      <p:sp>
        <p:nvSpPr>
          <p:cNvPr id="14" name="文本框 13">
            <a:extLst>
              <a:ext uri="{FF2B5EF4-FFF2-40B4-BE49-F238E27FC236}">
                <a16:creationId xmlns:a16="http://schemas.microsoft.com/office/drawing/2014/main" id="{8BA56501-A8FE-46C8-83CB-4953D2DACE86}"/>
              </a:ext>
            </a:extLst>
          </p:cNvPr>
          <p:cNvSpPr txBox="1"/>
          <p:nvPr/>
        </p:nvSpPr>
        <p:spPr>
          <a:xfrm>
            <a:off x="5090637" y="905641"/>
            <a:ext cx="6984821" cy="523220"/>
          </a:xfrm>
          <a:prstGeom prst="rect">
            <a:avLst/>
          </a:prstGeom>
          <a:noFill/>
        </p:spPr>
        <p:txBody>
          <a:bodyPr wrap="square" rtlCol="0">
            <a:spAutoFit/>
          </a:bodyPr>
          <a:lstStyle/>
          <a:p>
            <a:r>
              <a:rPr lang="zh-CN" altLang="en-US" sz="2800" dirty="0"/>
              <a:t>拓展：你知道中国高利贷利率的判定标准吗？</a:t>
            </a:r>
          </a:p>
        </p:txBody>
      </p:sp>
      <p:sp>
        <p:nvSpPr>
          <p:cNvPr id="15" name="左大括号 14">
            <a:extLst>
              <a:ext uri="{FF2B5EF4-FFF2-40B4-BE49-F238E27FC236}">
                <a16:creationId xmlns:a16="http://schemas.microsoft.com/office/drawing/2014/main" id="{7F8D3DD6-6054-4002-8079-7EB19D7A086F}"/>
              </a:ext>
            </a:extLst>
          </p:cNvPr>
          <p:cNvSpPr/>
          <p:nvPr/>
        </p:nvSpPr>
        <p:spPr>
          <a:xfrm>
            <a:off x="4733365" y="4837581"/>
            <a:ext cx="279218" cy="119397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80E49655-08DD-4839-86BC-3F9D9E998554}"/>
              </a:ext>
            </a:extLst>
          </p:cNvPr>
          <p:cNvSpPr txBox="1"/>
          <p:nvPr/>
        </p:nvSpPr>
        <p:spPr>
          <a:xfrm>
            <a:off x="5090436" y="4575971"/>
            <a:ext cx="6126208" cy="523220"/>
          </a:xfrm>
          <a:prstGeom prst="rect">
            <a:avLst/>
          </a:prstGeom>
          <a:noFill/>
        </p:spPr>
        <p:txBody>
          <a:bodyPr wrap="square" rtlCol="0">
            <a:spAutoFit/>
          </a:bodyPr>
          <a:lstStyle/>
          <a:p>
            <a:r>
              <a:rPr lang="zh-CN" altLang="en-US" sz="2800" dirty="0"/>
              <a:t>国际商业信用：来料加工、补偿贸易</a:t>
            </a:r>
          </a:p>
        </p:txBody>
      </p:sp>
      <p:sp>
        <p:nvSpPr>
          <p:cNvPr id="18" name="文本框 17">
            <a:extLst>
              <a:ext uri="{FF2B5EF4-FFF2-40B4-BE49-F238E27FC236}">
                <a16:creationId xmlns:a16="http://schemas.microsoft.com/office/drawing/2014/main" id="{4E0F0CAC-77A0-460C-92E8-777D3152F76E}"/>
              </a:ext>
            </a:extLst>
          </p:cNvPr>
          <p:cNvSpPr txBox="1"/>
          <p:nvPr/>
        </p:nvSpPr>
        <p:spPr>
          <a:xfrm>
            <a:off x="5090436" y="5133439"/>
            <a:ext cx="6126208" cy="523220"/>
          </a:xfrm>
          <a:prstGeom prst="rect">
            <a:avLst/>
          </a:prstGeom>
          <a:noFill/>
        </p:spPr>
        <p:txBody>
          <a:bodyPr wrap="square" rtlCol="0">
            <a:spAutoFit/>
          </a:bodyPr>
          <a:lstStyle/>
          <a:p>
            <a:r>
              <a:rPr lang="zh-CN" altLang="en-US" sz="2800" dirty="0"/>
              <a:t>国际银行信用：出口信贷、进口信贷</a:t>
            </a:r>
          </a:p>
        </p:txBody>
      </p:sp>
      <p:sp>
        <p:nvSpPr>
          <p:cNvPr id="19" name="文本框 18">
            <a:extLst>
              <a:ext uri="{FF2B5EF4-FFF2-40B4-BE49-F238E27FC236}">
                <a16:creationId xmlns:a16="http://schemas.microsoft.com/office/drawing/2014/main" id="{5F7AB95A-0CAE-4759-9A39-AA70C9566996}"/>
              </a:ext>
            </a:extLst>
          </p:cNvPr>
          <p:cNvSpPr txBox="1"/>
          <p:nvPr/>
        </p:nvSpPr>
        <p:spPr>
          <a:xfrm>
            <a:off x="5090436" y="5690907"/>
            <a:ext cx="6126208" cy="523220"/>
          </a:xfrm>
          <a:prstGeom prst="rect">
            <a:avLst/>
          </a:prstGeom>
          <a:noFill/>
        </p:spPr>
        <p:txBody>
          <a:bodyPr wrap="square" rtlCol="0">
            <a:spAutoFit/>
          </a:bodyPr>
          <a:lstStyle/>
          <a:p>
            <a:r>
              <a:rPr lang="zh-CN" altLang="en-US" sz="2800" dirty="0"/>
              <a:t>政府间信用</a:t>
            </a:r>
          </a:p>
        </p:txBody>
      </p:sp>
      <p:sp>
        <p:nvSpPr>
          <p:cNvPr id="21" name="左大括号 20">
            <a:extLst>
              <a:ext uri="{FF2B5EF4-FFF2-40B4-BE49-F238E27FC236}">
                <a16:creationId xmlns:a16="http://schemas.microsoft.com/office/drawing/2014/main" id="{3A3BAF3E-9AE9-47EA-81D9-B83E5D8647C8}"/>
              </a:ext>
            </a:extLst>
          </p:cNvPr>
          <p:cNvSpPr/>
          <p:nvPr/>
        </p:nvSpPr>
        <p:spPr>
          <a:xfrm>
            <a:off x="10255624" y="3120383"/>
            <a:ext cx="279218" cy="119397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01985931-281F-4E2F-AE6A-872E668BBC4B}"/>
              </a:ext>
            </a:extLst>
          </p:cNvPr>
          <p:cNvSpPr txBox="1"/>
          <p:nvPr/>
        </p:nvSpPr>
        <p:spPr>
          <a:xfrm>
            <a:off x="10599592" y="2890300"/>
            <a:ext cx="923364" cy="523220"/>
          </a:xfrm>
          <a:prstGeom prst="rect">
            <a:avLst/>
          </a:prstGeom>
          <a:noFill/>
        </p:spPr>
        <p:txBody>
          <a:bodyPr wrap="square" rtlCol="0">
            <a:spAutoFit/>
          </a:bodyPr>
          <a:lstStyle/>
          <a:p>
            <a:pPr algn="l"/>
            <a:r>
              <a:rPr lang="zh-CN" altLang="en-US" sz="2800" dirty="0"/>
              <a:t>内债</a:t>
            </a:r>
          </a:p>
        </p:txBody>
      </p:sp>
      <p:sp>
        <p:nvSpPr>
          <p:cNvPr id="24" name="文本框 23">
            <a:extLst>
              <a:ext uri="{FF2B5EF4-FFF2-40B4-BE49-F238E27FC236}">
                <a16:creationId xmlns:a16="http://schemas.microsoft.com/office/drawing/2014/main" id="{BD474330-F84A-4263-B7B1-C6D8C5A3306E}"/>
              </a:ext>
            </a:extLst>
          </p:cNvPr>
          <p:cNvSpPr txBox="1"/>
          <p:nvPr/>
        </p:nvSpPr>
        <p:spPr>
          <a:xfrm>
            <a:off x="10599592" y="3921946"/>
            <a:ext cx="923364" cy="523220"/>
          </a:xfrm>
          <a:prstGeom prst="rect">
            <a:avLst/>
          </a:prstGeom>
          <a:noFill/>
        </p:spPr>
        <p:txBody>
          <a:bodyPr wrap="square" rtlCol="0">
            <a:spAutoFit/>
          </a:bodyPr>
          <a:lstStyle/>
          <a:p>
            <a:pPr algn="l"/>
            <a:r>
              <a:rPr lang="zh-CN" altLang="en-US" sz="2800" dirty="0"/>
              <a:t>外债</a:t>
            </a:r>
          </a:p>
        </p:txBody>
      </p:sp>
    </p:spTree>
    <p:extLst>
      <p:ext uri="{BB962C8B-B14F-4D97-AF65-F5344CB8AC3E}">
        <p14:creationId xmlns:p14="http://schemas.microsoft.com/office/powerpoint/2010/main" val="2621476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5"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信用的形式</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481EF5C6-B101-4644-B19F-F06DA377F397}"/>
              </a:ext>
            </a:extLst>
          </p:cNvPr>
          <p:cNvSpPr txBox="1"/>
          <p:nvPr/>
        </p:nvSpPr>
        <p:spPr>
          <a:xfrm>
            <a:off x="1452283" y="1228398"/>
            <a:ext cx="9287435" cy="4401205"/>
          </a:xfrm>
          <a:prstGeom prst="rect">
            <a:avLst/>
          </a:prstGeom>
          <a:noFill/>
        </p:spPr>
        <p:txBody>
          <a:bodyPr wrap="square" rtlCol="0">
            <a:spAutoFit/>
          </a:bodyPr>
          <a:lstStyle/>
          <a:p>
            <a:r>
              <a:rPr lang="zh-CN" altLang="en-US" sz="2800" b="1" dirty="0"/>
              <a:t>商业信用</a:t>
            </a:r>
            <a:r>
              <a:rPr lang="zh-CN" altLang="en-US" sz="2800" dirty="0"/>
              <a:t>：发生在工商企业之间，与商品交易直接相联系的信用形式，是</a:t>
            </a:r>
            <a:r>
              <a:rPr lang="zh-CN" altLang="en-US" sz="2800" b="1" dirty="0">
                <a:solidFill>
                  <a:srgbClr val="FF0000"/>
                </a:solidFill>
              </a:rPr>
              <a:t>现代信用制度的基础</a:t>
            </a:r>
            <a:r>
              <a:rPr lang="zh-CN" altLang="en-US" sz="2800" dirty="0"/>
              <a:t>；</a:t>
            </a:r>
            <a:endParaRPr lang="en-US" altLang="zh-CN" sz="2800" dirty="0"/>
          </a:p>
          <a:p>
            <a:r>
              <a:rPr lang="zh-CN" altLang="en-US" sz="2800" dirty="0"/>
              <a:t>特点：</a:t>
            </a:r>
          </a:p>
          <a:p>
            <a:pPr marL="514350" indent="-514350">
              <a:buFont typeface="+mj-ea"/>
              <a:buAutoNum type="circleNumDbPlain"/>
            </a:pPr>
            <a:r>
              <a:rPr lang="zh-CN" altLang="en-US" sz="2800" dirty="0"/>
              <a:t>主体→厂商</a:t>
            </a:r>
            <a:endParaRPr lang="en-US" altLang="zh-CN" sz="2800" dirty="0"/>
          </a:p>
          <a:p>
            <a:pPr marL="514350" indent="-514350">
              <a:buFont typeface="+mj-ea"/>
              <a:buAutoNum type="circleNumDbPlain"/>
            </a:pPr>
            <a:r>
              <a:rPr lang="zh-CN" altLang="en-US" sz="2800" dirty="0"/>
              <a:t>客体（资本）→商品资本</a:t>
            </a:r>
            <a:endParaRPr lang="en-US" altLang="zh-CN" sz="2800" dirty="0"/>
          </a:p>
          <a:p>
            <a:pPr marL="514350" indent="-514350">
              <a:buFont typeface="+mj-ea"/>
              <a:buAutoNum type="circleNumDbPlain"/>
            </a:pPr>
            <a:r>
              <a:rPr lang="zh-CN" altLang="en-US" sz="2800" dirty="0"/>
              <a:t>商业信用与产业资本的变化方向一致</a:t>
            </a:r>
            <a:endParaRPr lang="en-US" altLang="zh-CN" sz="2800" dirty="0"/>
          </a:p>
          <a:p>
            <a:r>
              <a:rPr lang="zh-CN" altLang="en-US" sz="2800" dirty="0">
                <a:solidFill>
                  <a:srgbClr val="FF0000"/>
                </a:solidFill>
              </a:rPr>
              <a:t>☆</a:t>
            </a:r>
            <a:r>
              <a:rPr lang="zh-CN" altLang="en-US" sz="2800" b="1" dirty="0"/>
              <a:t>商业信用是买卖关系和借贷关系的统一</a:t>
            </a:r>
            <a:endParaRPr lang="en-US" altLang="zh-CN" sz="2800" b="1" dirty="0"/>
          </a:p>
          <a:p>
            <a:r>
              <a:rPr lang="zh-CN" altLang="en-US" sz="2800" dirty="0"/>
              <a:t>局限性：</a:t>
            </a:r>
            <a:endParaRPr lang="en-US" altLang="zh-CN" sz="2800" dirty="0"/>
          </a:p>
          <a:p>
            <a:pPr marL="514350" indent="-514350">
              <a:buFont typeface="+mj-ea"/>
              <a:buAutoNum type="circleNumDbPlain"/>
            </a:pPr>
            <a:r>
              <a:rPr lang="zh-CN" altLang="en-US" sz="2800" dirty="0"/>
              <a:t>规模受厂商资本数量的限制</a:t>
            </a:r>
            <a:endParaRPr lang="en-US" altLang="zh-CN" sz="2800" dirty="0"/>
          </a:p>
          <a:p>
            <a:pPr marL="514350" indent="-514350">
              <a:buFont typeface="+mj-ea"/>
              <a:buAutoNum type="circleNumDbPlain"/>
            </a:pPr>
            <a:r>
              <a:rPr lang="zh-CN" altLang="en-US" sz="2800" dirty="0"/>
              <a:t>受商品流转方向限制</a:t>
            </a:r>
          </a:p>
        </p:txBody>
      </p:sp>
    </p:spTree>
    <p:extLst>
      <p:ext uri="{BB962C8B-B14F-4D97-AF65-F5344CB8AC3E}">
        <p14:creationId xmlns:p14="http://schemas.microsoft.com/office/powerpoint/2010/main" val="1437527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2"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信用的形式</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885F1FAB-57FC-4848-8F20-4B35C41E829C}"/>
              </a:ext>
            </a:extLst>
          </p:cNvPr>
          <p:cNvSpPr txBox="1"/>
          <p:nvPr/>
        </p:nvSpPr>
        <p:spPr>
          <a:xfrm>
            <a:off x="1228165" y="1416424"/>
            <a:ext cx="9045388" cy="954107"/>
          </a:xfrm>
          <a:prstGeom prst="rect">
            <a:avLst/>
          </a:prstGeom>
          <a:noFill/>
        </p:spPr>
        <p:txBody>
          <a:bodyPr wrap="square" rtlCol="0">
            <a:spAutoFit/>
          </a:bodyPr>
          <a:lstStyle/>
          <a:p>
            <a:r>
              <a:rPr lang="zh-CN" altLang="en-US" sz="2800" dirty="0"/>
              <a:t>例题：现代信用制度的基础是什么？</a:t>
            </a:r>
            <a:endParaRPr lang="en-US" altLang="zh-CN" sz="2800" dirty="0"/>
          </a:p>
          <a:p>
            <a:r>
              <a:rPr lang="en-US" altLang="zh-CN" sz="2800" dirty="0"/>
              <a:t>A.</a:t>
            </a:r>
            <a:r>
              <a:rPr lang="zh-CN" altLang="en-US" sz="2800" dirty="0"/>
              <a:t>商业信用</a:t>
            </a:r>
            <a:r>
              <a:rPr lang="en-US" altLang="zh-CN" sz="2800" dirty="0"/>
              <a:t>    B.</a:t>
            </a:r>
            <a:r>
              <a:rPr lang="zh-CN" altLang="en-US" sz="2800" dirty="0"/>
              <a:t>银行信用    </a:t>
            </a:r>
            <a:r>
              <a:rPr lang="en-US" altLang="zh-CN" sz="2800" dirty="0"/>
              <a:t>C.</a:t>
            </a:r>
            <a:r>
              <a:rPr lang="zh-CN" altLang="en-US" sz="2800" dirty="0"/>
              <a:t>国家信用    </a:t>
            </a:r>
            <a:r>
              <a:rPr lang="en-US" altLang="zh-CN" sz="2800" dirty="0"/>
              <a:t>D.</a:t>
            </a:r>
            <a:r>
              <a:rPr lang="zh-CN" altLang="en-US" sz="2800" dirty="0"/>
              <a:t>消费信用</a:t>
            </a:r>
          </a:p>
        </p:txBody>
      </p:sp>
      <p:sp>
        <p:nvSpPr>
          <p:cNvPr id="5" name="文本框 4">
            <a:extLst>
              <a:ext uri="{FF2B5EF4-FFF2-40B4-BE49-F238E27FC236}">
                <a16:creationId xmlns:a16="http://schemas.microsoft.com/office/drawing/2014/main" id="{FAB3F13E-96B9-4226-8527-C428F94A567D}"/>
              </a:ext>
            </a:extLst>
          </p:cNvPr>
          <p:cNvSpPr txBox="1"/>
          <p:nvPr/>
        </p:nvSpPr>
        <p:spPr>
          <a:xfrm>
            <a:off x="1228165" y="2589771"/>
            <a:ext cx="9045388" cy="523220"/>
          </a:xfrm>
          <a:prstGeom prst="rect">
            <a:avLst/>
          </a:prstGeom>
          <a:noFill/>
        </p:spPr>
        <p:txBody>
          <a:bodyPr wrap="square" rtlCol="0">
            <a:spAutoFit/>
          </a:bodyPr>
          <a:lstStyle/>
          <a:p>
            <a:r>
              <a:rPr lang="zh-CN" altLang="en-US" sz="2800" dirty="0"/>
              <a:t>答案：</a:t>
            </a:r>
            <a:r>
              <a:rPr lang="en-US" altLang="zh-CN" sz="2800" dirty="0"/>
              <a:t>A</a:t>
            </a:r>
            <a:endParaRPr lang="zh-CN" altLang="en-US" sz="2800" dirty="0"/>
          </a:p>
        </p:txBody>
      </p:sp>
      <p:sp>
        <p:nvSpPr>
          <p:cNvPr id="6" name="文本框 5">
            <a:extLst>
              <a:ext uri="{FF2B5EF4-FFF2-40B4-BE49-F238E27FC236}">
                <a16:creationId xmlns:a16="http://schemas.microsoft.com/office/drawing/2014/main" id="{CDBED1FB-033E-4D6D-93AC-E1F363336724}"/>
              </a:ext>
            </a:extLst>
          </p:cNvPr>
          <p:cNvSpPr txBox="1"/>
          <p:nvPr/>
        </p:nvSpPr>
        <p:spPr>
          <a:xfrm>
            <a:off x="1228165" y="3332231"/>
            <a:ext cx="9045388" cy="954107"/>
          </a:xfrm>
          <a:prstGeom prst="rect">
            <a:avLst/>
          </a:prstGeom>
          <a:noFill/>
        </p:spPr>
        <p:txBody>
          <a:bodyPr wrap="square" rtlCol="0">
            <a:spAutoFit/>
          </a:bodyPr>
          <a:lstStyle/>
          <a:p>
            <a:r>
              <a:rPr lang="zh-CN" altLang="en-US" sz="2800" dirty="0"/>
              <a:t>例题：产业资本收缩，商业信用将怎么变化？</a:t>
            </a:r>
            <a:endParaRPr lang="en-US" altLang="zh-CN" sz="2800" dirty="0"/>
          </a:p>
          <a:p>
            <a:r>
              <a:rPr lang="en-US" altLang="zh-CN" sz="2800" dirty="0"/>
              <a:t>A.</a:t>
            </a:r>
            <a:r>
              <a:rPr lang="zh-CN" altLang="en-US" sz="2800" dirty="0"/>
              <a:t>减少</a:t>
            </a:r>
            <a:r>
              <a:rPr lang="en-US" altLang="zh-CN" sz="2800" dirty="0"/>
              <a:t>    B.</a:t>
            </a:r>
            <a:r>
              <a:rPr lang="zh-CN" altLang="en-US" sz="2800" dirty="0"/>
              <a:t>增大    </a:t>
            </a:r>
            <a:r>
              <a:rPr lang="en-US" altLang="zh-CN" sz="2800" dirty="0"/>
              <a:t>C.</a:t>
            </a:r>
            <a:r>
              <a:rPr lang="zh-CN" altLang="en-US" sz="2800" dirty="0"/>
              <a:t>不变    </a:t>
            </a:r>
            <a:r>
              <a:rPr lang="en-US" altLang="zh-CN" sz="2800" dirty="0"/>
              <a:t>D.</a:t>
            </a:r>
            <a:r>
              <a:rPr lang="zh-CN" altLang="en-US" sz="2800" dirty="0"/>
              <a:t>不确定</a:t>
            </a:r>
          </a:p>
        </p:txBody>
      </p:sp>
      <p:sp>
        <p:nvSpPr>
          <p:cNvPr id="7" name="文本框 6">
            <a:extLst>
              <a:ext uri="{FF2B5EF4-FFF2-40B4-BE49-F238E27FC236}">
                <a16:creationId xmlns:a16="http://schemas.microsoft.com/office/drawing/2014/main" id="{DD6347E7-0CD8-41E2-9758-23349CC0183E}"/>
              </a:ext>
            </a:extLst>
          </p:cNvPr>
          <p:cNvSpPr txBox="1"/>
          <p:nvPr/>
        </p:nvSpPr>
        <p:spPr>
          <a:xfrm>
            <a:off x="1228165" y="4505578"/>
            <a:ext cx="9045388" cy="523220"/>
          </a:xfrm>
          <a:prstGeom prst="rect">
            <a:avLst/>
          </a:prstGeom>
          <a:noFill/>
        </p:spPr>
        <p:txBody>
          <a:bodyPr wrap="square" rtlCol="0">
            <a:spAutoFit/>
          </a:bodyPr>
          <a:lstStyle/>
          <a:p>
            <a:r>
              <a:rPr lang="zh-CN" altLang="en-US" sz="2800" dirty="0"/>
              <a:t>答案：</a:t>
            </a:r>
            <a:r>
              <a:rPr lang="en-US" altLang="zh-CN" sz="2800" dirty="0"/>
              <a:t>A</a:t>
            </a:r>
            <a:endParaRPr lang="zh-CN" altLang="en-US" sz="2800" dirty="0"/>
          </a:p>
        </p:txBody>
      </p:sp>
      <p:sp>
        <p:nvSpPr>
          <p:cNvPr id="8" name="文本框 7">
            <a:extLst>
              <a:ext uri="{FF2B5EF4-FFF2-40B4-BE49-F238E27FC236}">
                <a16:creationId xmlns:a16="http://schemas.microsoft.com/office/drawing/2014/main" id="{827A1889-8654-4728-BCF9-8E291E77841B}"/>
              </a:ext>
            </a:extLst>
          </p:cNvPr>
          <p:cNvSpPr txBox="1"/>
          <p:nvPr/>
        </p:nvSpPr>
        <p:spPr>
          <a:xfrm>
            <a:off x="1228165" y="5248038"/>
            <a:ext cx="10630756" cy="954107"/>
          </a:xfrm>
          <a:prstGeom prst="rect">
            <a:avLst/>
          </a:prstGeom>
          <a:noFill/>
        </p:spPr>
        <p:txBody>
          <a:bodyPr wrap="square" rtlCol="0">
            <a:spAutoFit/>
          </a:bodyPr>
          <a:lstStyle/>
          <a:p>
            <a:r>
              <a:rPr lang="zh-CN" altLang="en-US" sz="2800" dirty="0">
                <a:solidFill>
                  <a:srgbClr val="FF0000"/>
                </a:solidFill>
              </a:rPr>
              <a:t>这两道题是我自己随便出的，但是至少说明这书上任何一句话几乎都可以拿来出题考，所以看书不要怕麻烦，务必认真多看书！！！</a:t>
            </a:r>
          </a:p>
        </p:txBody>
      </p:sp>
    </p:spTree>
    <p:extLst>
      <p:ext uri="{BB962C8B-B14F-4D97-AF65-F5344CB8AC3E}">
        <p14:creationId xmlns:p14="http://schemas.microsoft.com/office/powerpoint/2010/main" val="1487028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2"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信用的形式</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A5C9B813-2352-4BC7-99C6-FEEFE10419C4}"/>
              </a:ext>
            </a:extLst>
          </p:cNvPr>
          <p:cNvSpPr txBox="1"/>
          <p:nvPr/>
        </p:nvSpPr>
        <p:spPr>
          <a:xfrm>
            <a:off x="948261" y="1210235"/>
            <a:ext cx="10490703" cy="3108543"/>
          </a:xfrm>
          <a:prstGeom prst="rect">
            <a:avLst/>
          </a:prstGeom>
          <a:noFill/>
        </p:spPr>
        <p:txBody>
          <a:bodyPr wrap="square" rtlCol="0">
            <a:spAutoFit/>
          </a:bodyPr>
          <a:lstStyle/>
          <a:p>
            <a:r>
              <a:rPr lang="zh-CN" altLang="en-US" sz="2800" b="1" dirty="0"/>
              <a:t>银行信用</a:t>
            </a:r>
            <a:r>
              <a:rPr lang="zh-CN" altLang="en-US" sz="2800" dirty="0"/>
              <a:t>：主要是银行以存贷款等业务形式提供的货币信用，是</a:t>
            </a:r>
            <a:r>
              <a:rPr lang="zh-CN" altLang="en-US" sz="2800" dirty="0">
                <a:solidFill>
                  <a:srgbClr val="FF0000"/>
                </a:solidFill>
              </a:rPr>
              <a:t>现代信用的主要形式；</a:t>
            </a:r>
            <a:endParaRPr lang="en-US" altLang="zh-CN" sz="2800" dirty="0">
              <a:solidFill>
                <a:srgbClr val="FF0000"/>
              </a:solidFill>
            </a:endParaRPr>
          </a:p>
          <a:p>
            <a:r>
              <a:rPr lang="zh-CN" altLang="en-US" sz="2800" dirty="0"/>
              <a:t>特点：</a:t>
            </a:r>
            <a:endParaRPr lang="en-US" altLang="zh-CN" sz="2800" dirty="0"/>
          </a:p>
          <a:p>
            <a:pPr marL="514350" indent="-514350">
              <a:buFont typeface="+mj-ea"/>
              <a:buAutoNum type="circleNumDbPlain"/>
            </a:pPr>
            <a:r>
              <a:rPr lang="zh-CN" altLang="en-US" sz="2800" dirty="0"/>
              <a:t>主体：厂商、政府、家庭等             银行和其他专门的信用机构</a:t>
            </a:r>
            <a:endParaRPr lang="en-US" altLang="zh-CN" sz="2800" dirty="0"/>
          </a:p>
          <a:p>
            <a:pPr marL="514350" indent="-514350">
              <a:buFont typeface="+mj-ea"/>
              <a:buAutoNum type="circleNumDbPlain"/>
            </a:pPr>
            <a:r>
              <a:rPr lang="zh-CN" altLang="en-US" sz="2800" dirty="0"/>
              <a:t>客体：单一的货币形态资本</a:t>
            </a:r>
            <a:endParaRPr lang="en-US" altLang="zh-CN" sz="2800" dirty="0"/>
          </a:p>
          <a:p>
            <a:pPr marL="514350" indent="-514350">
              <a:buFont typeface="+mj-ea"/>
              <a:buAutoNum type="circleNumDbPlain"/>
            </a:pPr>
            <a:r>
              <a:rPr lang="zh-CN" altLang="en-US" sz="2800" dirty="0"/>
              <a:t>银行信用与产业资本的变动方向</a:t>
            </a:r>
            <a:r>
              <a:rPr lang="zh-CN" altLang="en-US" sz="2800" b="1" dirty="0"/>
              <a:t>不完全一致</a:t>
            </a:r>
            <a:endParaRPr lang="en-US" altLang="zh-CN" sz="2800" b="1" dirty="0"/>
          </a:p>
          <a:p>
            <a:endParaRPr lang="zh-CN" altLang="en-US" sz="2800" dirty="0"/>
          </a:p>
        </p:txBody>
      </p:sp>
      <p:cxnSp>
        <p:nvCxnSpPr>
          <p:cNvPr id="4" name="直接箭头连接符 3">
            <a:extLst>
              <a:ext uri="{FF2B5EF4-FFF2-40B4-BE49-F238E27FC236}">
                <a16:creationId xmlns:a16="http://schemas.microsoft.com/office/drawing/2014/main" id="{55DF6227-A943-44DA-9C35-814543B5A0CC}"/>
              </a:ext>
            </a:extLst>
          </p:cNvPr>
          <p:cNvCxnSpPr/>
          <p:nvPr/>
        </p:nvCxnSpPr>
        <p:spPr>
          <a:xfrm>
            <a:off x="5818424" y="2770094"/>
            <a:ext cx="119197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3E14BBBE-6261-4B63-B6D6-ABCC0D5C3527}"/>
              </a:ext>
            </a:extLst>
          </p:cNvPr>
          <p:cNvSpPr txBox="1"/>
          <p:nvPr/>
        </p:nvSpPr>
        <p:spPr>
          <a:xfrm>
            <a:off x="948261" y="4222375"/>
            <a:ext cx="10490703" cy="2246769"/>
          </a:xfrm>
          <a:prstGeom prst="rect">
            <a:avLst/>
          </a:prstGeom>
          <a:noFill/>
        </p:spPr>
        <p:txBody>
          <a:bodyPr wrap="square" rtlCol="0">
            <a:spAutoFit/>
          </a:bodyPr>
          <a:lstStyle/>
          <a:p>
            <a:r>
              <a:rPr lang="zh-CN" altLang="en-US" sz="2800" b="1" dirty="0"/>
              <a:t>消费信用</a:t>
            </a:r>
            <a:r>
              <a:rPr lang="zh-CN" altLang="en-US" sz="2800" dirty="0"/>
              <a:t>：商业企业、商业银行等机构以商品形态向</a:t>
            </a:r>
            <a:r>
              <a:rPr lang="zh-CN" altLang="en-US" sz="2800" b="1" dirty="0"/>
              <a:t>消费者个人</a:t>
            </a:r>
            <a:r>
              <a:rPr lang="zh-CN" altLang="en-US" sz="2800" dirty="0"/>
              <a:t>提供的信用（解决消费者支付能力不足，以消费促进生产）</a:t>
            </a:r>
            <a:endParaRPr lang="en-US" altLang="zh-CN" sz="2800" dirty="0"/>
          </a:p>
          <a:p>
            <a:r>
              <a:rPr lang="zh-CN" altLang="en-US" sz="2800" b="1" dirty="0"/>
              <a:t>主要形式</a:t>
            </a:r>
            <a:r>
              <a:rPr lang="zh-CN" altLang="en-US" sz="2800" dirty="0"/>
              <a:t>：赊销（分期付款、信用卡业务），消费贷款（信用贷款、抵押贷款）</a:t>
            </a:r>
            <a:endParaRPr lang="en-US" altLang="zh-CN" sz="2800" dirty="0"/>
          </a:p>
          <a:p>
            <a:endParaRPr lang="zh-CN" altLang="en-US" sz="2800" dirty="0"/>
          </a:p>
        </p:txBody>
      </p:sp>
    </p:spTree>
    <p:extLst>
      <p:ext uri="{BB962C8B-B14F-4D97-AF65-F5344CB8AC3E}">
        <p14:creationId xmlns:p14="http://schemas.microsoft.com/office/powerpoint/2010/main" val="2369665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3"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信用的作用</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3" name="文本框 2">
            <a:extLst>
              <a:ext uri="{FF2B5EF4-FFF2-40B4-BE49-F238E27FC236}">
                <a16:creationId xmlns:a16="http://schemas.microsoft.com/office/drawing/2014/main" id="{C37BA140-344A-4631-A35A-BF949F017BD1}"/>
              </a:ext>
            </a:extLst>
          </p:cNvPr>
          <p:cNvSpPr txBox="1"/>
          <p:nvPr/>
        </p:nvSpPr>
        <p:spPr>
          <a:xfrm>
            <a:off x="1111623" y="3092823"/>
            <a:ext cx="2061882" cy="523220"/>
          </a:xfrm>
          <a:prstGeom prst="rect">
            <a:avLst/>
          </a:prstGeom>
          <a:noFill/>
        </p:spPr>
        <p:txBody>
          <a:bodyPr wrap="square" rtlCol="0">
            <a:spAutoFit/>
          </a:bodyPr>
          <a:lstStyle/>
          <a:p>
            <a:pPr algn="l"/>
            <a:r>
              <a:rPr lang="zh-CN" altLang="en-US" sz="2800" b="1" dirty="0"/>
              <a:t>信用的作用</a:t>
            </a:r>
          </a:p>
        </p:txBody>
      </p:sp>
      <p:sp>
        <p:nvSpPr>
          <p:cNvPr id="4" name="左大括号 3">
            <a:extLst>
              <a:ext uri="{FF2B5EF4-FFF2-40B4-BE49-F238E27FC236}">
                <a16:creationId xmlns:a16="http://schemas.microsoft.com/office/drawing/2014/main" id="{5C86B424-6183-40F0-8433-E1B0EC436553}"/>
              </a:ext>
            </a:extLst>
          </p:cNvPr>
          <p:cNvSpPr/>
          <p:nvPr/>
        </p:nvSpPr>
        <p:spPr>
          <a:xfrm>
            <a:off x="3039036" y="1704927"/>
            <a:ext cx="430306" cy="329901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B310F3D8-3679-4384-B4E4-A134F6AF4CD3}"/>
              </a:ext>
            </a:extLst>
          </p:cNvPr>
          <p:cNvSpPr txBox="1"/>
          <p:nvPr/>
        </p:nvSpPr>
        <p:spPr>
          <a:xfrm>
            <a:off x="1111623" y="3616043"/>
            <a:ext cx="2061882" cy="523220"/>
          </a:xfrm>
          <a:prstGeom prst="rect">
            <a:avLst/>
          </a:prstGeom>
          <a:noFill/>
        </p:spPr>
        <p:txBody>
          <a:bodyPr wrap="square" rtlCol="0">
            <a:spAutoFit/>
          </a:bodyPr>
          <a:lstStyle/>
          <a:p>
            <a:pPr algn="l"/>
            <a:r>
              <a:rPr lang="en-US" altLang="zh-CN" sz="2800" dirty="0"/>
              <a:t>P39</a:t>
            </a:r>
            <a:r>
              <a:rPr lang="zh-CN" altLang="en-US" sz="2800" dirty="0"/>
              <a:t>，了解</a:t>
            </a:r>
          </a:p>
        </p:txBody>
      </p:sp>
      <p:sp>
        <p:nvSpPr>
          <p:cNvPr id="12" name="文本框 11">
            <a:extLst>
              <a:ext uri="{FF2B5EF4-FFF2-40B4-BE49-F238E27FC236}">
                <a16:creationId xmlns:a16="http://schemas.microsoft.com/office/drawing/2014/main" id="{A20C98DC-76FD-4848-AE4F-4237F7B44978}"/>
              </a:ext>
            </a:extLst>
          </p:cNvPr>
          <p:cNvSpPr txBox="1"/>
          <p:nvPr/>
        </p:nvSpPr>
        <p:spPr>
          <a:xfrm>
            <a:off x="3630705" y="1443317"/>
            <a:ext cx="5925672" cy="523220"/>
          </a:xfrm>
          <a:prstGeom prst="rect">
            <a:avLst/>
          </a:prstGeom>
          <a:noFill/>
        </p:spPr>
        <p:txBody>
          <a:bodyPr wrap="square" rtlCol="0">
            <a:spAutoFit/>
          </a:bodyPr>
          <a:lstStyle/>
          <a:p>
            <a:pPr algn="l"/>
            <a:r>
              <a:rPr lang="zh-CN" altLang="en-US" sz="2800" dirty="0"/>
              <a:t>促进资本再分配，提高资源配置效率</a:t>
            </a:r>
          </a:p>
        </p:txBody>
      </p:sp>
      <p:sp>
        <p:nvSpPr>
          <p:cNvPr id="13" name="文本框 12">
            <a:extLst>
              <a:ext uri="{FF2B5EF4-FFF2-40B4-BE49-F238E27FC236}">
                <a16:creationId xmlns:a16="http://schemas.microsoft.com/office/drawing/2014/main" id="{546F23DB-5498-4F87-8F27-EF8F4CAD0A4E}"/>
              </a:ext>
            </a:extLst>
          </p:cNvPr>
          <p:cNvSpPr txBox="1"/>
          <p:nvPr/>
        </p:nvSpPr>
        <p:spPr>
          <a:xfrm>
            <a:off x="3630705" y="2542988"/>
            <a:ext cx="5925672" cy="523220"/>
          </a:xfrm>
          <a:prstGeom prst="rect">
            <a:avLst/>
          </a:prstGeom>
          <a:noFill/>
        </p:spPr>
        <p:txBody>
          <a:bodyPr wrap="square" rtlCol="0">
            <a:spAutoFit/>
          </a:bodyPr>
          <a:lstStyle/>
          <a:p>
            <a:pPr algn="l"/>
            <a:r>
              <a:rPr lang="zh-CN" altLang="en-US" sz="2800" dirty="0"/>
              <a:t>加快资金周转，节约流通费用</a:t>
            </a:r>
          </a:p>
        </p:txBody>
      </p:sp>
      <p:sp>
        <p:nvSpPr>
          <p:cNvPr id="14" name="文本框 13">
            <a:extLst>
              <a:ext uri="{FF2B5EF4-FFF2-40B4-BE49-F238E27FC236}">
                <a16:creationId xmlns:a16="http://schemas.microsoft.com/office/drawing/2014/main" id="{DD8E634C-8748-4D6B-A807-1B0E889A1ED4}"/>
              </a:ext>
            </a:extLst>
          </p:cNvPr>
          <p:cNvSpPr txBox="1"/>
          <p:nvPr/>
        </p:nvSpPr>
        <p:spPr>
          <a:xfrm>
            <a:off x="3630705" y="3642659"/>
            <a:ext cx="5925672" cy="523220"/>
          </a:xfrm>
          <a:prstGeom prst="rect">
            <a:avLst/>
          </a:prstGeom>
          <a:noFill/>
        </p:spPr>
        <p:txBody>
          <a:bodyPr wrap="square" rtlCol="0">
            <a:spAutoFit/>
          </a:bodyPr>
          <a:lstStyle/>
          <a:p>
            <a:pPr algn="l"/>
            <a:r>
              <a:rPr lang="zh-CN" altLang="en-US" sz="2800" dirty="0"/>
              <a:t>加快资本集中，推动经济增长</a:t>
            </a:r>
          </a:p>
        </p:txBody>
      </p:sp>
      <p:sp>
        <p:nvSpPr>
          <p:cNvPr id="15" name="文本框 14">
            <a:extLst>
              <a:ext uri="{FF2B5EF4-FFF2-40B4-BE49-F238E27FC236}">
                <a16:creationId xmlns:a16="http://schemas.microsoft.com/office/drawing/2014/main" id="{AF69EFFB-8569-4302-A5A3-9039C24ABB1C}"/>
              </a:ext>
            </a:extLst>
          </p:cNvPr>
          <p:cNvSpPr txBox="1"/>
          <p:nvPr/>
        </p:nvSpPr>
        <p:spPr>
          <a:xfrm>
            <a:off x="3630705" y="4742329"/>
            <a:ext cx="5925672" cy="523220"/>
          </a:xfrm>
          <a:prstGeom prst="rect">
            <a:avLst/>
          </a:prstGeom>
          <a:noFill/>
        </p:spPr>
        <p:txBody>
          <a:bodyPr wrap="square" rtlCol="0">
            <a:spAutoFit/>
          </a:bodyPr>
          <a:lstStyle/>
          <a:p>
            <a:pPr algn="l"/>
            <a:r>
              <a:rPr lang="zh-CN" altLang="en-US" sz="2800" dirty="0"/>
              <a:t>调节经济结构</a:t>
            </a:r>
          </a:p>
        </p:txBody>
      </p:sp>
    </p:spTree>
    <p:extLst>
      <p:ext uri="{BB962C8B-B14F-4D97-AF65-F5344CB8AC3E}">
        <p14:creationId xmlns:p14="http://schemas.microsoft.com/office/powerpoint/2010/main" val="34355477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1102154"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信用工具</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55111BEC-414B-4980-843F-779E5A6B991B}"/>
              </a:ext>
            </a:extLst>
          </p:cNvPr>
          <p:cNvSpPr txBox="1"/>
          <p:nvPr/>
        </p:nvSpPr>
        <p:spPr>
          <a:xfrm>
            <a:off x="645332" y="2305616"/>
            <a:ext cx="10901336" cy="2462213"/>
          </a:xfrm>
          <a:prstGeom prst="rect">
            <a:avLst/>
          </a:prstGeom>
          <a:noFill/>
        </p:spPr>
        <p:txBody>
          <a:bodyPr wrap="square" rtlCol="0">
            <a:spAutoFit/>
          </a:bodyPr>
          <a:lstStyle/>
          <a:p>
            <a:pPr algn="l"/>
            <a:r>
              <a:rPr lang="zh-CN" altLang="en-US" sz="2800" dirty="0"/>
              <a:t>（书面）信用工具：证明债权债务关系的书面凭证；</a:t>
            </a:r>
            <a:endParaRPr lang="en-US" altLang="zh-CN" sz="2800" dirty="0"/>
          </a:p>
          <a:p>
            <a:pPr algn="l"/>
            <a:r>
              <a:rPr lang="zh-CN" altLang="en-US" sz="2800" dirty="0"/>
              <a:t>最常见的流通票据是汇票、本票、支票（三个概念的辨析</a:t>
            </a:r>
            <a:r>
              <a:rPr lang="zh-CN" altLang="en-US" sz="2800" dirty="0">
                <a:solidFill>
                  <a:srgbClr val="FF0000"/>
                </a:solidFill>
              </a:rPr>
              <a:t>☆ ☆ ☆ </a:t>
            </a:r>
            <a:r>
              <a:rPr lang="zh-CN" altLang="en-US" sz="2800" dirty="0"/>
              <a:t>）；</a:t>
            </a:r>
            <a:endParaRPr lang="en-US" altLang="zh-CN" sz="2800" dirty="0"/>
          </a:p>
          <a:p>
            <a:pPr algn="l"/>
            <a:endParaRPr lang="en-US" altLang="zh-CN" sz="1400" dirty="0"/>
          </a:p>
          <a:p>
            <a:pPr algn="l"/>
            <a:r>
              <a:rPr lang="zh-CN" altLang="en-US" sz="2800" b="1" dirty="0"/>
              <a:t>资料来源</a:t>
            </a:r>
            <a:r>
              <a:rPr lang="zh-CN" altLang="en-US" sz="2800" dirty="0"/>
              <a:t>：</a:t>
            </a:r>
            <a:r>
              <a:rPr lang="zh-CN" altLang="en-US" sz="2800" dirty="0">
                <a:hlinkClick r:id="rId3"/>
              </a:rPr>
              <a:t>常识｜汇票、支票、本票有什么区别？ </a:t>
            </a:r>
            <a:r>
              <a:rPr lang="en-US" altLang="zh-CN" sz="2800" dirty="0">
                <a:hlinkClick r:id="rId3"/>
              </a:rPr>
              <a:t>- </a:t>
            </a:r>
            <a:r>
              <a:rPr lang="zh-CN" altLang="en-US" sz="2800" dirty="0">
                <a:hlinkClick r:id="rId3"/>
              </a:rPr>
              <a:t>知乎 </a:t>
            </a:r>
            <a:r>
              <a:rPr lang="en-US" altLang="zh-CN" sz="2800" dirty="0">
                <a:hlinkClick r:id="rId3"/>
              </a:rPr>
              <a:t>(zhihu.com)</a:t>
            </a:r>
            <a:endParaRPr lang="en-US" altLang="zh-CN" sz="2800" dirty="0"/>
          </a:p>
          <a:p>
            <a:pPr algn="l"/>
            <a:r>
              <a:rPr lang="zh-CN" altLang="en-US" sz="2800" dirty="0"/>
              <a:t>（汇票、本票、支票的通俗解释，</a:t>
            </a:r>
            <a:r>
              <a:rPr lang="zh-CN" altLang="en-US" sz="2800" dirty="0">
                <a:solidFill>
                  <a:srgbClr val="FF0000"/>
                </a:solidFill>
              </a:rPr>
              <a:t>财大的题目重视理解，不需要死记书上的概念，那样其实很难选出答案</a:t>
            </a:r>
            <a:r>
              <a:rPr lang="zh-CN" altLang="en-US" sz="2800" dirty="0"/>
              <a:t>）</a:t>
            </a:r>
          </a:p>
        </p:txBody>
      </p:sp>
    </p:spTree>
    <p:extLst>
      <p:ext uri="{BB962C8B-B14F-4D97-AF65-F5344CB8AC3E}">
        <p14:creationId xmlns:p14="http://schemas.microsoft.com/office/powerpoint/2010/main" val="2779937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1102154"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信用工具</a:t>
            </a:r>
          </a:p>
        </p:txBody>
      </p:sp>
      <p:pic>
        <p:nvPicPr>
          <p:cNvPr id="23" name="图片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4" name="文本框 3">
            <a:extLst>
              <a:ext uri="{FF2B5EF4-FFF2-40B4-BE49-F238E27FC236}">
                <a16:creationId xmlns:a16="http://schemas.microsoft.com/office/drawing/2014/main" id="{5C667522-0DCE-46F2-9AF6-926BB970F0E5}"/>
              </a:ext>
            </a:extLst>
          </p:cNvPr>
          <p:cNvSpPr txBox="1"/>
          <p:nvPr/>
        </p:nvSpPr>
        <p:spPr>
          <a:xfrm>
            <a:off x="470762" y="1047861"/>
            <a:ext cx="11304493" cy="5693866"/>
          </a:xfrm>
          <a:prstGeom prst="rect">
            <a:avLst/>
          </a:prstGeom>
          <a:noFill/>
        </p:spPr>
        <p:txBody>
          <a:bodyPr wrap="square">
            <a:spAutoFit/>
          </a:bodyPr>
          <a:lstStyle/>
          <a:p>
            <a:pPr algn="l"/>
            <a:r>
              <a:rPr lang="zh-CN" altLang="en-US" sz="2800" b="1" i="0" dirty="0">
                <a:solidFill>
                  <a:srgbClr val="121212"/>
                </a:solidFill>
                <a:effectLst/>
                <a:latin typeface="-apple-system"/>
              </a:rPr>
              <a:t>汇票</a:t>
            </a:r>
            <a:r>
              <a:rPr lang="zh-CN" altLang="en-US" sz="2800" b="0" i="0" dirty="0">
                <a:solidFill>
                  <a:srgbClr val="121212"/>
                </a:solidFill>
                <a:effectLst/>
                <a:latin typeface="-apple-system"/>
              </a:rPr>
              <a:t>根据付款人不同分为</a:t>
            </a:r>
            <a:r>
              <a:rPr lang="zh-CN" altLang="en-US" sz="2800" b="1" i="0" dirty="0">
                <a:solidFill>
                  <a:srgbClr val="121212"/>
                </a:solidFill>
                <a:effectLst/>
                <a:latin typeface="-apple-system"/>
              </a:rPr>
              <a:t>商业承兑汇票和银行承兑汇票</a:t>
            </a:r>
            <a:r>
              <a:rPr lang="zh-CN" altLang="en-US" sz="2800" i="0" dirty="0">
                <a:solidFill>
                  <a:srgbClr val="121212"/>
                </a:solidFill>
                <a:effectLst/>
                <a:latin typeface="-apple-system"/>
              </a:rPr>
              <a:t>，根据出票人不同</a:t>
            </a:r>
            <a:r>
              <a:rPr lang="zh-CN" altLang="en-US" sz="2800" b="0" i="0" dirty="0">
                <a:solidFill>
                  <a:srgbClr val="121212"/>
                </a:solidFill>
                <a:effectLst/>
                <a:latin typeface="-apple-system"/>
              </a:rPr>
              <a:t>可以分为</a:t>
            </a:r>
            <a:r>
              <a:rPr lang="zh-CN" altLang="en-US" sz="2800" b="1" i="0" dirty="0">
                <a:solidFill>
                  <a:srgbClr val="121212"/>
                </a:solidFill>
                <a:effectLst/>
                <a:latin typeface="-apple-system"/>
              </a:rPr>
              <a:t>银行汇票和商业汇票</a:t>
            </a:r>
            <a:r>
              <a:rPr lang="zh-CN" altLang="en-US" sz="2800" b="0" i="0" dirty="0">
                <a:solidFill>
                  <a:srgbClr val="121212"/>
                </a:solidFill>
                <a:effectLst/>
                <a:latin typeface="-apple-system"/>
              </a:rPr>
              <a:t>两种，汇票也可以</a:t>
            </a:r>
            <a:r>
              <a:rPr lang="zh-CN" altLang="en-US" sz="2800" b="1" i="0" dirty="0">
                <a:solidFill>
                  <a:srgbClr val="121212"/>
                </a:solidFill>
                <a:effectLst/>
                <a:latin typeface="-apple-system"/>
              </a:rPr>
              <a:t>背书转让</a:t>
            </a:r>
            <a:r>
              <a:rPr lang="zh-CN" altLang="en-US" sz="2800" i="0" dirty="0">
                <a:solidFill>
                  <a:srgbClr val="121212"/>
                </a:solidFill>
                <a:effectLst/>
                <a:latin typeface="-apple-system"/>
              </a:rPr>
              <a:t>，需经过</a:t>
            </a:r>
            <a:r>
              <a:rPr lang="zh-CN" altLang="en-US" sz="2800" b="1" i="0" dirty="0">
                <a:solidFill>
                  <a:srgbClr val="121212"/>
                </a:solidFill>
                <a:effectLst/>
                <a:latin typeface="-apple-system"/>
              </a:rPr>
              <a:t>付款人承兑</a:t>
            </a:r>
            <a:r>
              <a:rPr lang="zh-CN" altLang="en-US" sz="2800" i="0" dirty="0">
                <a:solidFill>
                  <a:srgbClr val="121212"/>
                </a:solidFill>
                <a:effectLst/>
                <a:latin typeface="-apple-system"/>
              </a:rPr>
              <a:t>后方为有效票据；</a:t>
            </a:r>
            <a:endParaRPr lang="en-US" altLang="zh-CN" sz="2800" i="0" dirty="0">
              <a:solidFill>
                <a:srgbClr val="121212"/>
              </a:solidFill>
              <a:effectLst/>
              <a:latin typeface="-apple-system"/>
            </a:endParaRPr>
          </a:p>
          <a:p>
            <a:pPr algn="l"/>
            <a:endParaRPr lang="zh-CN" altLang="en-US" sz="1400" i="0" dirty="0">
              <a:solidFill>
                <a:srgbClr val="121212"/>
              </a:solidFill>
              <a:effectLst/>
              <a:latin typeface="-apple-system"/>
            </a:endParaRPr>
          </a:p>
          <a:p>
            <a:pPr algn="l"/>
            <a:r>
              <a:rPr lang="zh-CN" altLang="en-US" sz="2800" b="0" i="0" dirty="0">
                <a:solidFill>
                  <a:srgbClr val="121212"/>
                </a:solidFill>
                <a:effectLst/>
                <a:latin typeface="-apple-system"/>
              </a:rPr>
              <a:t>汇票可以理解为是一张命令书：我现在没钱，但我给你一张命令书，用来命令另外一个人给你钱，你拿着这张命令书去找他要钱吧；</a:t>
            </a:r>
            <a:endParaRPr lang="en-US" altLang="zh-CN" sz="2800" b="0" i="0" dirty="0">
              <a:solidFill>
                <a:srgbClr val="121212"/>
              </a:solidFill>
              <a:effectLst/>
              <a:latin typeface="-apple-system"/>
            </a:endParaRPr>
          </a:p>
          <a:p>
            <a:pPr algn="l"/>
            <a:endParaRPr lang="zh-CN" altLang="en-US" sz="1400" b="0" i="0" dirty="0">
              <a:solidFill>
                <a:srgbClr val="121212"/>
              </a:solidFill>
              <a:effectLst/>
              <a:latin typeface="-apple-system"/>
            </a:endParaRPr>
          </a:p>
          <a:p>
            <a:pPr algn="l"/>
            <a:r>
              <a:rPr lang="zh-CN" altLang="en-US" sz="2800" b="0" i="0" dirty="0">
                <a:solidFill>
                  <a:srgbClr val="121212"/>
                </a:solidFill>
                <a:effectLst/>
                <a:latin typeface="-apple-system"/>
              </a:rPr>
              <a:t>这里面涉及三个人，一是写命令书的人</a:t>
            </a:r>
            <a:r>
              <a:rPr lang="en-US" altLang="zh-CN" sz="2800" b="0" i="0" dirty="0">
                <a:solidFill>
                  <a:srgbClr val="121212"/>
                </a:solidFill>
                <a:effectLst/>
                <a:latin typeface="-apple-system"/>
              </a:rPr>
              <a:t>——</a:t>
            </a:r>
            <a:r>
              <a:rPr lang="zh-CN" altLang="en-US" sz="2800" b="1" i="0" dirty="0">
                <a:solidFill>
                  <a:srgbClr val="121212"/>
                </a:solidFill>
                <a:effectLst/>
                <a:latin typeface="-apple-system"/>
              </a:rPr>
              <a:t>出票人</a:t>
            </a:r>
            <a:r>
              <a:rPr lang="zh-CN" altLang="en-US" sz="2800" b="0" i="0" dirty="0">
                <a:solidFill>
                  <a:srgbClr val="121212"/>
                </a:solidFill>
                <a:effectLst/>
                <a:latin typeface="-apple-system"/>
              </a:rPr>
              <a:t>；二是出钱的人</a:t>
            </a:r>
            <a:r>
              <a:rPr lang="en-US" altLang="zh-CN" sz="2800" b="0" i="0" dirty="0">
                <a:solidFill>
                  <a:srgbClr val="121212"/>
                </a:solidFill>
                <a:effectLst/>
                <a:latin typeface="-apple-system"/>
              </a:rPr>
              <a:t>——</a:t>
            </a:r>
            <a:r>
              <a:rPr lang="zh-CN" altLang="en-US" sz="2800" b="1" i="0" dirty="0">
                <a:solidFill>
                  <a:srgbClr val="121212"/>
                </a:solidFill>
                <a:effectLst/>
                <a:latin typeface="-apple-system"/>
              </a:rPr>
              <a:t>付款人</a:t>
            </a:r>
            <a:r>
              <a:rPr lang="zh-CN" altLang="en-US" sz="2800" b="0" i="0" dirty="0">
                <a:solidFill>
                  <a:srgbClr val="121212"/>
                </a:solidFill>
                <a:effectLst/>
                <a:latin typeface="-apple-system"/>
              </a:rPr>
              <a:t>；三是收钱的人</a:t>
            </a:r>
            <a:r>
              <a:rPr lang="en-US" altLang="zh-CN" sz="2800" b="0" i="0" dirty="0">
                <a:solidFill>
                  <a:srgbClr val="121212"/>
                </a:solidFill>
                <a:effectLst/>
                <a:latin typeface="-apple-system"/>
              </a:rPr>
              <a:t>——</a:t>
            </a:r>
            <a:r>
              <a:rPr lang="zh-CN" altLang="en-US" sz="2800" b="1" i="0" dirty="0">
                <a:solidFill>
                  <a:srgbClr val="121212"/>
                </a:solidFill>
                <a:effectLst/>
                <a:latin typeface="-apple-system"/>
              </a:rPr>
              <a:t>收款人</a:t>
            </a:r>
            <a:r>
              <a:rPr lang="zh-CN" altLang="en-US" sz="2800" i="0" dirty="0">
                <a:solidFill>
                  <a:srgbClr val="121212"/>
                </a:solidFill>
                <a:effectLst/>
                <a:latin typeface="-apple-system"/>
              </a:rPr>
              <a:t>；（</a:t>
            </a:r>
            <a:r>
              <a:rPr lang="zh-CN" altLang="en-US" sz="2800" i="0" dirty="0">
                <a:solidFill>
                  <a:srgbClr val="FF0000"/>
                </a:solidFill>
                <a:effectLst/>
                <a:latin typeface="-apple-system"/>
              </a:rPr>
              <a:t>三方关系</a:t>
            </a:r>
            <a:r>
              <a:rPr lang="zh-CN" altLang="en-US" sz="2800" i="0" dirty="0">
                <a:solidFill>
                  <a:srgbClr val="121212"/>
                </a:solidFill>
                <a:effectLst/>
                <a:latin typeface="-apple-system"/>
              </a:rPr>
              <a:t>）</a:t>
            </a:r>
            <a:endParaRPr lang="en-US" altLang="zh-CN" sz="2800" i="0" dirty="0">
              <a:solidFill>
                <a:srgbClr val="121212"/>
              </a:solidFill>
              <a:effectLst/>
              <a:latin typeface="-apple-system"/>
            </a:endParaRPr>
          </a:p>
          <a:p>
            <a:pPr algn="l"/>
            <a:endParaRPr lang="zh-CN" altLang="en-US" sz="1400" i="0" dirty="0">
              <a:solidFill>
                <a:srgbClr val="121212"/>
              </a:solidFill>
              <a:effectLst/>
              <a:latin typeface="-apple-system"/>
            </a:endParaRPr>
          </a:p>
          <a:p>
            <a:pPr algn="l"/>
            <a:r>
              <a:rPr lang="zh-CN" altLang="en-US" sz="2800" b="0" i="0" dirty="0">
                <a:solidFill>
                  <a:srgbClr val="121212"/>
                </a:solidFill>
                <a:effectLst/>
                <a:latin typeface="-apple-system"/>
              </a:rPr>
              <a:t>命令书有变数，所以你拿到命令书后要赶快去找付款人，一个月内必须找他要钱，时间长了，他不认咋办。</a:t>
            </a:r>
            <a:r>
              <a:rPr lang="en-US" altLang="zh-CN" sz="2800" b="0" i="0" dirty="0">
                <a:solidFill>
                  <a:srgbClr val="121212"/>
                </a:solidFill>
                <a:effectLst/>
                <a:latin typeface="-apple-system"/>
              </a:rPr>
              <a:t>——</a:t>
            </a:r>
            <a:r>
              <a:rPr lang="zh-CN" altLang="en-US" sz="2800" b="1" i="0" dirty="0">
                <a:solidFill>
                  <a:srgbClr val="121212"/>
                </a:solidFill>
                <a:effectLst/>
                <a:latin typeface="-apple-system"/>
              </a:rPr>
              <a:t>汇票的提示期限为 </a:t>
            </a:r>
            <a:r>
              <a:rPr lang="en-US" altLang="zh-CN" sz="2800" b="1" i="0" dirty="0">
                <a:solidFill>
                  <a:srgbClr val="121212"/>
                </a:solidFill>
                <a:effectLst/>
                <a:latin typeface="-apple-system"/>
              </a:rPr>
              <a:t>1 </a:t>
            </a:r>
            <a:r>
              <a:rPr lang="zh-CN" altLang="en-US" sz="2800" b="1" i="0" dirty="0">
                <a:solidFill>
                  <a:srgbClr val="121212"/>
                </a:solidFill>
                <a:effectLst/>
                <a:latin typeface="-apple-system"/>
              </a:rPr>
              <a:t>个月</a:t>
            </a:r>
            <a:r>
              <a:rPr lang="zh-CN" altLang="en-US" sz="2800" b="0" i="0" dirty="0">
                <a:solidFill>
                  <a:srgbClr val="121212"/>
                </a:solidFill>
                <a:effectLst/>
                <a:latin typeface="-apple-system"/>
              </a:rPr>
              <a:t>。</a:t>
            </a:r>
          </a:p>
          <a:p>
            <a:pPr algn="l"/>
            <a:r>
              <a:rPr lang="zh-CN" altLang="en-US" sz="2800" b="0" i="0" dirty="0">
                <a:solidFill>
                  <a:srgbClr val="121212"/>
                </a:solidFill>
                <a:effectLst/>
                <a:latin typeface="-apple-system"/>
              </a:rPr>
              <a:t>如果这个命令书上写到：命令小五见到本书之后，立马给收款人小六</a:t>
            </a:r>
            <a:r>
              <a:rPr lang="en-US" altLang="zh-CN" sz="2800" b="0" i="0" dirty="0">
                <a:solidFill>
                  <a:srgbClr val="121212"/>
                </a:solidFill>
                <a:effectLst/>
                <a:latin typeface="-apple-system"/>
              </a:rPr>
              <a:t>3000 </a:t>
            </a:r>
            <a:r>
              <a:rPr lang="zh-CN" altLang="en-US" sz="2800" b="0" i="0" dirty="0">
                <a:solidFill>
                  <a:srgbClr val="121212"/>
                </a:solidFill>
                <a:effectLst/>
                <a:latin typeface="-apple-system"/>
              </a:rPr>
              <a:t>元，不得延误。</a:t>
            </a:r>
            <a:r>
              <a:rPr lang="en-US" altLang="zh-CN" sz="2800" b="0" i="0" dirty="0">
                <a:solidFill>
                  <a:srgbClr val="121212"/>
                </a:solidFill>
                <a:effectLst/>
                <a:latin typeface="-apple-system"/>
              </a:rPr>
              <a:t>——</a:t>
            </a:r>
            <a:r>
              <a:rPr lang="zh-CN" altLang="en-US" sz="2800" b="0" i="0" dirty="0">
                <a:solidFill>
                  <a:srgbClr val="121212"/>
                </a:solidFill>
                <a:effectLst/>
                <a:latin typeface="-apple-system"/>
              </a:rPr>
              <a:t>那么这就是</a:t>
            </a:r>
            <a:r>
              <a:rPr lang="zh-CN" altLang="en-US" sz="2800" b="1" i="0" dirty="0">
                <a:solidFill>
                  <a:srgbClr val="121212"/>
                </a:solidFill>
                <a:effectLst/>
                <a:latin typeface="-apple-system"/>
              </a:rPr>
              <a:t>即期汇票</a:t>
            </a:r>
            <a:r>
              <a:rPr lang="zh-CN" altLang="en-US" sz="2800" b="0" i="0" dirty="0">
                <a:solidFill>
                  <a:srgbClr val="121212"/>
                </a:solidFill>
                <a:effectLst/>
                <a:latin typeface="-apple-system"/>
              </a:rPr>
              <a:t>。</a:t>
            </a:r>
          </a:p>
        </p:txBody>
      </p:sp>
    </p:spTree>
    <p:extLst>
      <p:ext uri="{BB962C8B-B14F-4D97-AF65-F5344CB8AC3E}">
        <p14:creationId xmlns:p14="http://schemas.microsoft.com/office/powerpoint/2010/main" val="3364975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1102154"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信用工具</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5" name="文本框 4">
            <a:extLst>
              <a:ext uri="{FF2B5EF4-FFF2-40B4-BE49-F238E27FC236}">
                <a16:creationId xmlns:a16="http://schemas.microsoft.com/office/drawing/2014/main" id="{883E2006-AB6A-4556-ACD3-F3367342C88C}"/>
              </a:ext>
            </a:extLst>
          </p:cNvPr>
          <p:cNvSpPr txBox="1"/>
          <p:nvPr/>
        </p:nvSpPr>
        <p:spPr>
          <a:xfrm>
            <a:off x="1165412" y="2368514"/>
            <a:ext cx="9968753" cy="2246769"/>
          </a:xfrm>
          <a:prstGeom prst="rect">
            <a:avLst/>
          </a:prstGeom>
          <a:noFill/>
        </p:spPr>
        <p:txBody>
          <a:bodyPr wrap="square">
            <a:spAutoFit/>
          </a:bodyPr>
          <a:lstStyle/>
          <a:p>
            <a:pPr algn="l"/>
            <a:r>
              <a:rPr lang="zh-CN" altLang="en-US" sz="2800" b="0" i="0" dirty="0">
                <a:solidFill>
                  <a:srgbClr val="121212"/>
                </a:solidFill>
                <a:effectLst/>
              </a:rPr>
              <a:t>支票共有四种：</a:t>
            </a:r>
            <a:r>
              <a:rPr lang="zh-CN" altLang="en-US" sz="2800" b="1" i="0" dirty="0">
                <a:solidFill>
                  <a:srgbClr val="121212"/>
                </a:solidFill>
                <a:effectLst/>
              </a:rPr>
              <a:t>转帐支票（划线支票），现金支票，普通支票</a:t>
            </a:r>
            <a:r>
              <a:rPr lang="en-US" altLang="zh-CN" sz="2800" b="0" i="0" dirty="0">
                <a:solidFill>
                  <a:srgbClr val="121212"/>
                </a:solidFill>
                <a:effectLst/>
              </a:rPr>
              <a:t>;</a:t>
            </a:r>
            <a:endParaRPr lang="zh-CN" altLang="en-US" sz="2800" b="0" i="0" dirty="0">
              <a:solidFill>
                <a:srgbClr val="121212"/>
              </a:solidFill>
              <a:effectLst/>
            </a:endParaRPr>
          </a:p>
          <a:p>
            <a:pPr algn="l"/>
            <a:r>
              <a:rPr lang="zh-CN" altLang="en-US" sz="2800" b="0" i="0" dirty="0">
                <a:solidFill>
                  <a:srgbClr val="121212"/>
                </a:solidFill>
                <a:effectLst/>
              </a:rPr>
              <a:t>支票可以理解为一种特殊的命令书。</a:t>
            </a:r>
          </a:p>
          <a:p>
            <a:pPr algn="l"/>
            <a:r>
              <a:rPr lang="zh-CN" altLang="en-US" sz="2800" b="0" i="0" dirty="0">
                <a:solidFill>
                  <a:srgbClr val="121212"/>
                </a:solidFill>
                <a:effectLst/>
              </a:rPr>
              <a:t>特殊点之一，是命令银行的</a:t>
            </a:r>
            <a:r>
              <a:rPr lang="en-US" altLang="zh-CN" sz="2800" b="0" i="0" dirty="0">
                <a:solidFill>
                  <a:srgbClr val="121212"/>
                </a:solidFill>
                <a:effectLst/>
              </a:rPr>
              <a:t>;</a:t>
            </a:r>
            <a:endParaRPr lang="zh-CN" altLang="en-US" sz="2800" b="0" i="0" dirty="0">
              <a:solidFill>
                <a:srgbClr val="121212"/>
              </a:solidFill>
              <a:effectLst/>
            </a:endParaRPr>
          </a:p>
          <a:p>
            <a:pPr algn="l"/>
            <a:r>
              <a:rPr lang="zh-CN" altLang="en-US" sz="2800" b="0" i="0" dirty="0">
                <a:solidFill>
                  <a:srgbClr val="121212"/>
                </a:solidFill>
                <a:effectLst/>
              </a:rPr>
              <a:t>特殊点之二，是立马付款的</a:t>
            </a:r>
            <a:r>
              <a:rPr lang="en-US" altLang="zh-CN" sz="2800" b="0" i="0" dirty="0">
                <a:solidFill>
                  <a:srgbClr val="121212"/>
                </a:solidFill>
                <a:effectLst/>
              </a:rPr>
              <a:t>;</a:t>
            </a:r>
            <a:r>
              <a:rPr lang="zh-CN" altLang="en-US" sz="2800" b="0" i="0" dirty="0">
                <a:solidFill>
                  <a:srgbClr val="121212"/>
                </a:solidFill>
                <a:effectLst/>
              </a:rPr>
              <a:t>（即期汇票）</a:t>
            </a:r>
          </a:p>
          <a:p>
            <a:pPr algn="l"/>
            <a:r>
              <a:rPr lang="zh-CN" altLang="en-US" sz="2800" b="0" i="0" dirty="0">
                <a:solidFill>
                  <a:srgbClr val="121212"/>
                </a:solidFill>
                <a:effectLst/>
              </a:rPr>
              <a:t>这么特殊，有效期当然更短，</a:t>
            </a:r>
            <a:r>
              <a:rPr lang="en-US" altLang="zh-CN" sz="2800" b="0" i="0" dirty="0">
                <a:solidFill>
                  <a:srgbClr val="121212"/>
                </a:solidFill>
                <a:effectLst/>
              </a:rPr>
              <a:t>10 </a:t>
            </a:r>
            <a:r>
              <a:rPr lang="zh-CN" altLang="en-US" sz="2800" b="0" i="0" dirty="0">
                <a:solidFill>
                  <a:srgbClr val="121212"/>
                </a:solidFill>
                <a:effectLst/>
              </a:rPr>
              <a:t>天。</a:t>
            </a:r>
            <a:r>
              <a:rPr lang="en-US" altLang="zh-CN" sz="2800" b="0" i="0" dirty="0">
                <a:solidFill>
                  <a:srgbClr val="121212"/>
                </a:solidFill>
                <a:effectLst/>
              </a:rPr>
              <a:t>——</a:t>
            </a:r>
            <a:r>
              <a:rPr lang="zh-CN" altLang="en-US" sz="2800" b="1" i="0" dirty="0">
                <a:solidFill>
                  <a:srgbClr val="121212"/>
                </a:solidFill>
                <a:effectLst/>
              </a:rPr>
              <a:t>提示付款期限为</a:t>
            </a:r>
            <a:r>
              <a:rPr lang="en-US" altLang="zh-CN" sz="2800" b="1" i="0" dirty="0">
                <a:solidFill>
                  <a:srgbClr val="121212"/>
                </a:solidFill>
                <a:effectLst/>
              </a:rPr>
              <a:t>10</a:t>
            </a:r>
            <a:r>
              <a:rPr lang="zh-CN" altLang="en-US" sz="2800" b="1" i="0" dirty="0">
                <a:solidFill>
                  <a:srgbClr val="121212"/>
                </a:solidFill>
                <a:effectLst/>
              </a:rPr>
              <a:t>天</a:t>
            </a:r>
            <a:r>
              <a:rPr lang="zh-CN" altLang="en-US" sz="2800" b="0" i="0" dirty="0">
                <a:solidFill>
                  <a:srgbClr val="121212"/>
                </a:solidFill>
                <a:effectLst/>
              </a:rPr>
              <a:t>。</a:t>
            </a:r>
          </a:p>
        </p:txBody>
      </p:sp>
    </p:spTree>
    <p:extLst>
      <p:ext uri="{BB962C8B-B14F-4D97-AF65-F5344CB8AC3E}">
        <p14:creationId xmlns:p14="http://schemas.microsoft.com/office/powerpoint/2010/main" val="2908532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1102154"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信用工具</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5" name="文本框 4">
            <a:extLst>
              <a:ext uri="{FF2B5EF4-FFF2-40B4-BE49-F238E27FC236}">
                <a16:creationId xmlns:a16="http://schemas.microsoft.com/office/drawing/2014/main" id="{647D3429-14F4-4661-942F-DD1952D44AE2}"/>
              </a:ext>
            </a:extLst>
          </p:cNvPr>
          <p:cNvSpPr txBox="1"/>
          <p:nvPr/>
        </p:nvSpPr>
        <p:spPr>
          <a:xfrm>
            <a:off x="645459" y="1175191"/>
            <a:ext cx="10901082" cy="3539430"/>
          </a:xfrm>
          <a:prstGeom prst="rect">
            <a:avLst/>
          </a:prstGeom>
          <a:noFill/>
        </p:spPr>
        <p:txBody>
          <a:bodyPr wrap="square">
            <a:spAutoFit/>
          </a:bodyPr>
          <a:lstStyle/>
          <a:p>
            <a:pPr algn="l"/>
            <a:r>
              <a:rPr lang="zh-CN" altLang="en-US" sz="2800" b="0" i="0" dirty="0">
                <a:solidFill>
                  <a:srgbClr val="121212"/>
                </a:solidFill>
                <a:effectLst/>
              </a:rPr>
              <a:t>本票的出票人可以是银行，也可以是企业，可以分为</a:t>
            </a:r>
            <a:r>
              <a:rPr lang="zh-CN" altLang="en-US" sz="2800" b="1" i="0" dirty="0">
                <a:solidFill>
                  <a:srgbClr val="121212"/>
                </a:solidFill>
                <a:effectLst/>
              </a:rPr>
              <a:t>银行本票和商业本票</a:t>
            </a:r>
            <a:r>
              <a:rPr lang="zh-CN" altLang="en-US" sz="2800" b="0" i="0" dirty="0">
                <a:solidFill>
                  <a:srgbClr val="121212"/>
                </a:solidFill>
                <a:effectLst/>
              </a:rPr>
              <a:t>两种，目前在我国使用的是银行本票。本票可以背书转让。（</a:t>
            </a:r>
            <a:r>
              <a:rPr lang="zh-CN" altLang="en-US" sz="2800" b="1" i="0" dirty="0">
                <a:solidFill>
                  <a:srgbClr val="121212"/>
                </a:solidFill>
                <a:effectLst/>
              </a:rPr>
              <a:t>债权关系</a:t>
            </a:r>
            <a:r>
              <a:rPr lang="zh-CN" altLang="en-US" sz="2800" b="0" i="0" dirty="0">
                <a:solidFill>
                  <a:srgbClr val="121212"/>
                </a:solidFill>
                <a:effectLst/>
              </a:rPr>
              <a:t>）</a:t>
            </a:r>
            <a:endParaRPr lang="en-US" altLang="zh-CN" sz="2800" b="0" i="0" dirty="0">
              <a:solidFill>
                <a:srgbClr val="121212"/>
              </a:solidFill>
              <a:effectLst/>
            </a:endParaRPr>
          </a:p>
          <a:p>
            <a:pPr algn="l"/>
            <a:endParaRPr lang="zh-CN" altLang="en-US" sz="1400" b="0" i="0" dirty="0">
              <a:solidFill>
                <a:srgbClr val="121212"/>
              </a:solidFill>
              <a:effectLst/>
            </a:endParaRPr>
          </a:p>
          <a:p>
            <a:pPr algn="l"/>
            <a:r>
              <a:rPr lang="zh-CN" altLang="en-US" sz="2800" b="0" i="0" dirty="0">
                <a:solidFill>
                  <a:srgbClr val="121212"/>
                </a:solidFill>
                <a:effectLst/>
              </a:rPr>
              <a:t>本票可以理解为一张欠条。告诉别人，我现在手头没钱，给你张</a:t>
            </a:r>
            <a:r>
              <a:rPr lang="zh-CN" altLang="en-US" sz="2800" b="1" i="0" dirty="0">
                <a:solidFill>
                  <a:srgbClr val="121212"/>
                </a:solidFill>
                <a:effectLst/>
              </a:rPr>
              <a:t>欠条</a:t>
            </a:r>
            <a:r>
              <a:rPr lang="zh-CN" altLang="en-US" sz="2800" b="0" i="0" dirty="0">
                <a:solidFill>
                  <a:srgbClr val="121212"/>
                </a:solidFill>
                <a:effectLst/>
              </a:rPr>
              <a:t>，下次碰到我，一拿欠条出来，我立马给你钱。</a:t>
            </a:r>
            <a:endParaRPr lang="en-US" altLang="zh-CN" sz="2800" b="0" i="0" dirty="0">
              <a:solidFill>
                <a:srgbClr val="121212"/>
              </a:solidFill>
              <a:effectLst/>
            </a:endParaRPr>
          </a:p>
          <a:p>
            <a:pPr algn="l"/>
            <a:endParaRPr lang="zh-CN" altLang="en-US" sz="1400" b="0" i="0" dirty="0">
              <a:solidFill>
                <a:srgbClr val="121212"/>
              </a:solidFill>
              <a:effectLst/>
            </a:endParaRPr>
          </a:p>
          <a:p>
            <a:pPr algn="l"/>
            <a:r>
              <a:rPr lang="zh-CN" altLang="en-US" sz="2800" b="0" i="0" dirty="0">
                <a:solidFill>
                  <a:srgbClr val="121212"/>
                </a:solidFill>
                <a:effectLst/>
              </a:rPr>
              <a:t>由于我写的欠条太多了，过的时间久了我也可能不记得了，所以所有欠条必须在 </a:t>
            </a:r>
            <a:r>
              <a:rPr lang="en-US" altLang="zh-CN" sz="2800" b="0" i="0" dirty="0">
                <a:solidFill>
                  <a:srgbClr val="121212"/>
                </a:solidFill>
                <a:effectLst/>
              </a:rPr>
              <a:t>2 </a:t>
            </a:r>
            <a:r>
              <a:rPr lang="zh-CN" altLang="en-US" sz="2800" b="0" i="0" dirty="0">
                <a:solidFill>
                  <a:srgbClr val="121212"/>
                </a:solidFill>
                <a:effectLst/>
              </a:rPr>
              <a:t>个月内来找我。</a:t>
            </a:r>
            <a:r>
              <a:rPr lang="en-US" altLang="zh-CN" sz="2800" b="0" i="0" dirty="0">
                <a:solidFill>
                  <a:srgbClr val="121212"/>
                </a:solidFill>
                <a:effectLst/>
              </a:rPr>
              <a:t>——</a:t>
            </a:r>
            <a:r>
              <a:rPr lang="zh-CN" altLang="en-US" sz="2800" b="1" i="0" dirty="0">
                <a:solidFill>
                  <a:srgbClr val="121212"/>
                </a:solidFill>
                <a:effectLst/>
              </a:rPr>
              <a:t>这就是本票的提示期限为 </a:t>
            </a:r>
            <a:r>
              <a:rPr lang="en-US" altLang="zh-CN" sz="2800" b="1" i="0" dirty="0">
                <a:solidFill>
                  <a:srgbClr val="121212"/>
                </a:solidFill>
                <a:effectLst/>
              </a:rPr>
              <a:t>2 </a:t>
            </a:r>
            <a:r>
              <a:rPr lang="zh-CN" altLang="en-US" sz="2800" b="1" i="0" dirty="0">
                <a:solidFill>
                  <a:srgbClr val="121212"/>
                </a:solidFill>
                <a:effectLst/>
              </a:rPr>
              <a:t>个月。</a:t>
            </a:r>
            <a:endParaRPr lang="zh-CN" altLang="en-US" sz="2800" b="0" i="0" dirty="0">
              <a:solidFill>
                <a:srgbClr val="121212"/>
              </a:solidFill>
              <a:effectLst/>
            </a:endParaRPr>
          </a:p>
        </p:txBody>
      </p:sp>
      <p:sp>
        <p:nvSpPr>
          <p:cNvPr id="6" name="文本框 5">
            <a:extLst>
              <a:ext uri="{FF2B5EF4-FFF2-40B4-BE49-F238E27FC236}">
                <a16:creationId xmlns:a16="http://schemas.microsoft.com/office/drawing/2014/main" id="{C802D686-93B5-454D-95D3-2B9ECD1D2B8D}"/>
              </a:ext>
            </a:extLst>
          </p:cNvPr>
          <p:cNvSpPr txBox="1"/>
          <p:nvPr/>
        </p:nvSpPr>
        <p:spPr>
          <a:xfrm>
            <a:off x="645459" y="4842961"/>
            <a:ext cx="10901082" cy="1384995"/>
          </a:xfrm>
          <a:prstGeom prst="rect">
            <a:avLst/>
          </a:prstGeom>
          <a:noFill/>
        </p:spPr>
        <p:txBody>
          <a:bodyPr wrap="square">
            <a:spAutoFit/>
          </a:bodyPr>
          <a:lstStyle/>
          <a:p>
            <a:pPr algn="l"/>
            <a:r>
              <a:rPr lang="zh-CN" altLang="en-US" sz="2800" b="0" i="0" dirty="0">
                <a:solidFill>
                  <a:srgbClr val="121212"/>
                </a:solidFill>
                <a:effectLst/>
              </a:rPr>
              <a:t>★汇票：</a:t>
            </a:r>
            <a:endParaRPr lang="en-US" altLang="zh-CN" sz="2800" b="0" i="0" dirty="0">
              <a:solidFill>
                <a:srgbClr val="121212"/>
              </a:solidFill>
              <a:effectLst/>
            </a:endParaRPr>
          </a:p>
          <a:p>
            <a:pPr algn="l"/>
            <a:r>
              <a:rPr lang="zh-CN" altLang="en-US" sz="2800" b="0" i="0" dirty="0">
                <a:solidFill>
                  <a:srgbClr val="121212"/>
                </a:solidFill>
                <a:effectLst/>
              </a:rPr>
              <a:t>一级市场：出票→承兑</a:t>
            </a:r>
            <a:endParaRPr lang="en-US" altLang="zh-CN" sz="2800" b="0" i="0" dirty="0">
              <a:solidFill>
                <a:srgbClr val="121212"/>
              </a:solidFill>
              <a:effectLst/>
            </a:endParaRPr>
          </a:p>
          <a:p>
            <a:pPr algn="l"/>
            <a:r>
              <a:rPr lang="zh-CN" altLang="en-US" sz="2800" b="0" i="0" dirty="0">
                <a:solidFill>
                  <a:srgbClr val="121212"/>
                </a:solidFill>
                <a:effectLst/>
              </a:rPr>
              <a:t>二级市场：背书（保证真实性</a:t>
            </a:r>
            <a:r>
              <a:rPr lang="en-US" altLang="zh-CN" sz="2800" b="0" i="0" dirty="0">
                <a:solidFill>
                  <a:srgbClr val="121212"/>
                </a:solidFill>
                <a:effectLst/>
              </a:rPr>
              <a:t>+</a:t>
            </a:r>
            <a:r>
              <a:rPr lang="zh-CN" altLang="en-US" sz="2800" b="0" i="0" dirty="0">
                <a:solidFill>
                  <a:srgbClr val="121212"/>
                </a:solidFill>
                <a:effectLst/>
              </a:rPr>
              <a:t>备用付款人）、贴现</a:t>
            </a:r>
          </a:p>
        </p:txBody>
      </p:sp>
    </p:spTree>
    <p:extLst>
      <p:ext uri="{BB962C8B-B14F-4D97-AF65-F5344CB8AC3E}">
        <p14:creationId xmlns:p14="http://schemas.microsoft.com/office/powerpoint/2010/main" val="13585499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1102154" y="250621"/>
            <a:ext cx="1415772"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信用工具</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A06CED70-7D39-4AF7-9F1F-A5B604D9BA09}"/>
              </a:ext>
            </a:extLst>
          </p:cNvPr>
          <p:cNvSpPr txBox="1"/>
          <p:nvPr/>
        </p:nvSpPr>
        <p:spPr>
          <a:xfrm>
            <a:off x="1138517" y="2951947"/>
            <a:ext cx="9914966" cy="954107"/>
          </a:xfrm>
          <a:prstGeom prst="rect">
            <a:avLst/>
          </a:prstGeom>
          <a:noFill/>
        </p:spPr>
        <p:txBody>
          <a:bodyPr wrap="square" rtlCol="0">
            <a:spAutoFit/>
          </a:bodyPr>
          <a:lstStyle/>
          <a:p>
            <a:pPr algn="l"/>
            <a:r>
              <a:rPr lang="zh-CN" altLang="en-US" sz="2800" dirty="0"/>
              <a:t>短期信用工具、长期信用工具、</a:t>
            </a:r>
            <a:r>
              <a:rPr lang="zh-CN" altLang="en-US" sz="2800" dirty="0">
                <a:solidFill>
                  <a:srgbClr val="FF0000"/>
                </a:solidFill>
              </a:rPr>
              <a:t>不定期信用工具（指银行券）</a:t>
            </a:r>
            <a:r>
              <a:rPr lang="en-US" altLang="zh-CN" sz="2800" dirty="0"/>
              <a:t>P37-39</a:t>
            </a:r>
            <a:r>
              <a:rPr lang="zh-CN" altLang="en-US" sz="2800" dirty="0"/>
              <a:t>自己看书了解</a:t>
            </a:r>
            <a:endParaRPr lang="en-US" altLang="zh-CN" sz="2800" dirty="0"/>
          </a:p>
        </p:txBody>
      </p:sp>
    </p:spTree>
    <p:extLst>
      <p:ext uri="{BB962C8B-B14F-4D97-AF65-F5344CB8AC3E}">
        <p14:creationId xmlns:p14="http://schemas.microsoft.com/office/powerpoint/2010/main" val="2137640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7413D8F7-960A-4AC0-8E95-15FB87233B1B}"/>
              </a:ext>
            </a:extLst>
          </p:cNvPr>
          <p:cNvGrpSpPr/>
          <p:nvPr/>
        </p:nvGrpSpPr>
        <p:grpSpPr>
          <a:xfrm>
            <a:off x="541532" y="456537"/>
            <a:ext cx="2160513" cy="1360772"/>
            <a:chOff x="373605" y="283629"/>
            <a:chExt cx="2160513" cy="1360772"/>
          </a:xfrm>
        </p:grpSpPr>
        <p:sp>
          <p:nvSpPr>
            <p:cNvPr id="5" name="TextBox 4"/>
            <p:cNvSpPr txBox="1"/>
            <p:nvPr/>
          </p:nvSpPr>
          <p:spPr bwMode="auto">
            <a:xfrm>
              <a:off x="373605" y="283629"/>
              <a:ext cx="1563876" cy="943776"/>
            </a:xfrm>
            <a:prstGeom prst="rect">
              <a:avLst/>
            </a:prstGeom>
            <a:noFill/>
          </p:spPr>
          <p:txBody>
            <a:bodyPr wrap="none" lIns="121913" tIns="60956" rIns="121913" bIns="60956">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zh-CN" altLang="en-US" sz="5333" b="0" i="0" u="none" strike="noStrike" kern="0" cap="none" spc="-200" normalizeH="0" baseline="0" noProof="0" dirty="0">
                  <a:ln w="1905">
                    <a:noFill/>
                  </a:ln>
                  <a:solidFill>
                    <a:srgbClr val="FF0000"/>
                  </a:solidFill>
                  <a:effectLst/>
                  <a:uLnTx/>
                  <a:uFillTx/>
                  <a:latin typeface="字魂35号-经典雅黑" panose="02000000000000000000" pitchFamily="2" charset="-122"/>
                  <a:ea typeface="字魂35号-经典雅黑" panose="02000000000000000000" pitchFamily="2" charset="-122"/>
                </a:rPr>
                <a:t>目录</a:t>
              </a:r>
            </a:p>
          </p:txBody>
        </p:sp>
        <p:sp>
          <p:nvSpPr>
            <p:cNvPr id="6" name="TextBox 5"/>
            <p:cNvSpPr txBox="1"/>
            <p:nvPr/>
          </p:nvSpPr>
          <p:spPr bwMode="auto">
            <a:xfrm>
              <a:off x="373605" y="1110865"/>
              <a:ext cx="2160513" cy="533536"/>
            </a:xfrm>
            <a:prstGeom prst="rect">
              <a:avLst/>
            </a:prstGeom>
            <a:noFill/>
          </p:spPr>
          <p:txBody>
            <a:bodyPr wrap="none" lIns="121913" tIns="60956" rIns="121913" bIns="60956">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2667" b="1" i="0" u="none" strike="noStrike" kern="1200" cap="none" spc="0" normalizeH="0" baseline="0" noProof="0" dirty="0">
                  <a:ln>
                    <a:noFill/>
                  </a:ln>
                  <a:solidFill>
                    <a:srgbClr val="FF0000"/>
                  </a:solidFill>
                  <a:effectLst/>
                  <a:uLnTx/>
                  <a:uFillTx/>
                  <a:latin typeface="字魂35号-经典雅黑" panose="02000000000000000000" pitchFamily="2" charset="-122"/>
                  <a:ea typeface="字魂35号-经典雅黑" panose="02000000000000000000" pitchFamily="2" charset="-122"/>
                </a:rPr>
                <a:t>CONTENTS</a:t>
              </a:r>
              <a:endParaRPr kumimoji="0" lang="zh-CN" altLang="en-US" sz="2667" b="1" i="0" u="none" strike="noStrike" kern="1200" cap="none" spc="0" normalizeH="0" baseline="0" noProof="0" dirty="0">
                <a:ln>
                  <a:noFill/>
                </a:ln>
                <a:solidFill>
                  <a:srgbClr val="FF0000"/>
                </a:solidFill>
                <a:effectLst/>
                <a:uLnTx/>
                <a:uFillTx/>
                <a:latin typeface="字魂35号-经典雅黑" panose="02000000000000000000" pitchFamily="2" charset="-122"/>
                <a:ea typeface="字魂35号-经典雅黑" panose="02000000000000000000" pitchFamily="2" charset="-122"/>
              </a:endParaRPr>
            </a:p>
          </p:txBody>
        </p:sp>
      </p:grpSp>
      <p:grpSp>
        <p:nvGrpSpPr>
          <p:cNvPr id="7" name="组合 6">
            <a:extLst>
              <a:ext uri="{FF2B5EF4-FFF2-40B4-BE49-F238E27FC236}">
                <a16:creationId xmlns:a16="http://schemas.microsoft.com/office/drawing/2014/main" id="{59EB2A67-FD74-4134-96C9-17CE246D7E2D}"/>
              </a:ext>
            </a:extLst>
          </p:cNvPr>
          <p:cNvGrpSpPr/>
          <p:nvPr/>
        </p:nvGrpSpPr>
        <p:grpSpPr>
          <a:xfrm>
            <a:off x="3984059" y="1936024"/>
            <a:ext cx="3804218" cy="687948"/>
            <a:chOff x="3993858" y="1478759"/>
            <a:chExt cx="3804218" cy="687948"/>
          </a:xfrm>
        </p:grpSpPr>
        <p:sp>
          <p:nvSpPr>
            <p:cNvPr id="8" name="TextBox 7"/>
            <p:cNvSpPr txBox="1"/>
            <p:nvPr/>
          </p:nvSpPr>
          <p:spPr bwMode="auto">
            <a:xfrm>
              <a:off x="4781880" y="1478759"/>
              <a:ext cx="3016196" cy="677100"/>
            </a:xfrm>
            <a:prstGeom prst="rect">
              <a:avLst/>
            </a:prstGeom>
            <a:noFill/>
          </p:spPr>
          <p:txBody>
            <a:bodyPr wrap="none" lIns="121913" tIns="60956" rIns="121913" bIns="60956">
              <a:spAutoFit/>
            </a:body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预习内容检测</a:t>
              </a:r>
            </a:p>
          </p:txBody>
        </p:sp>
        <p:sp>
          <p:nvSpPr>
            <p:cNvPr id="16" name="TextBox 15"/>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01</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grpSp>
        <p:nvGrpSpPr>
          <p:cNvPr id="9" name="组合 8">
            <a:extLst>
              <a:ext uri="{FF2B5EF4-FFF2-40B4-BE49-F238E27FC236}">
                <a16:creationId xmlns:a16="http://schemas.microsoft.com/office/drawing/2014/main" id="{B0993134-6BA1-4CAA-BE6F-9ED07F69EAE4}"/>
              </a:ext>
            </a:extLst>
          </p:cNvPr>
          <p:cNvGrpSpPr/>
          <p:nvPr/>
        </p:nvGrpSpPr>
        <p:grpSpPr>
          <a:xfrm>
            <a:off x="3984059" y="4641446"/>
            <a:ext cx="5352719" cy="687948"/>
            <a:chOff x="3993858" y="1478759"/>
            <a:chExt cx="5352719" cy="687948"/>
          </a:xfrm>
        </p:grpSpPr>
        <p:sp>
          <p:nvSpPr>
            <p:cNvPr id="10" name="TextBox 7">
              <a:extLst>
                <a:ext uri="{FF2B5EF4-FFF2-40B4-BE49-F238E27FC236}">
                  <a16:creationId xmlns:a16="http://schemas.microsoft.com/office/drawing/2014/main" id="{16D0D477-A10D-433A-B7A5-E7B2E1FC00E7}"/>
                </a:ext>
              </a:extLst>
            </p:cNvPr>
            <p:cNvSpPr txBox="1"/>
            <p:nvPr/>
          </p:nvSpPr>
          <p:spPr bwMode="auto">
            <a:xfrm>
              <a:off x="4781880" y="1478759"/>
              <a:ext cx="4564697" cy="677100"/>
            </a:xfrm>
            <a:prstGeom prst="rect">
              <a:avLst/>
            </a:prstGeom>
            <a:noFill/>
          </p:spPr>
          <p:txBody>
            <a:bodyPr wrap="none" lIns="121913" tIns="60956" rIns="121913" bIns="60956">
              <a:spAutoFit/>
            </a:body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利率理论（</a:t>
              </a:r>
              <a:r>
                <a:rPr kumimoji="0" lang="zh-CN" altLang="en-US" sz="3600" i="0" u="none" strike="noStrike" kern="0" cap="none" spc="0" normalizeH="0" baseline="0" noProof="0" dirty="0">
                  <a:ln>
                    <a:noFill/>
                  </a:ln>
                  <a:solidFill>
                    <a:srgbClr val="FF0000"/>
                  </a:solidFill>
                  <a:effectLst/>
                  <a:uLnTx/>
                  <a:uFillTx/>
                  <a:latin typeface="字魂35号-经典雅黑" panose="02000000000000000000" pitchFamily="2" charset="-122"/>
                  <a:ea typeface="字魂35号-经典雅黑" panose="02000000000000000000" pitchFamily="2" charset="-122"/>
                </a:rPr>
                <a:t>☆ ☆ ☆ </a:t>
              </a: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a:t>
              </a:r>
            </a:p>
          </p:txBody>
        </p:sp>
        <p:sp>
          <p:nvSpPr>
            <p:cNvPr id="11" name="TextBox 15">
              <a:extLst>
                <a:ext uri="{FF2B5EF4-FFF2-40B4-BE49-F238E27FC236}">
                  <a16:creationId xmlns:a16="http://schemas.microsoft.com/office/drawing/2014/main" id="{07F95305-64C8-49AD-933E-AAE07008E9C0}"/>
                </a:ext>
              </a:extLst>
            </p:cNvPr>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04</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grpSp>
        <p:nvGrpSpPr>
          <p:cNvPr id="12" name="组合 11">
            <a:extLst>
              <a:ext uri="{FF2B5EF4-FFF2-40B4-BE49-F238E27FC236}">
                <a16:creationId xmlns:a16="http://schemas.microsoft.com/office/drawing/2014/main" id="{C46034B8-7673-466E-8778-FD4D5DE3443F}"/>
              </a:ext>
            </a:extLst>
          </p:cNvPr>
          <p:cNvGrpSpPr/>
          <p:nvPr/>
        </p:nvGrpSpPr>
        <p:grpSpPr>
          <a:xfrm>
            <a:off x="3984059" y="3739638"/>
            <a:ext cx="3804218" cy="687948"/>
            <a:chOff x="3993858" y="1478759"/>
            <a:chExt cx="3804218" cy="687948"/>
          </a:xfrm>
        </p:grpSpPr>
        <p:sp>
          <p:nvSpPr>
            <p:cNvPr id="13" name="TextBox 7">
              <a:extLst>
                <a:ext uri="{FF2B5EF4-FFF2-40B4-BE49-F238E27FC236}">
                  <a16:creationId xmlns:a16="http://schemas.microsoft.com/office/drawing/2014/main" id="{7CC42332-8B64-4D97-AD3A-BE45A6D60B5D}"/>
                </a:ext>
              </a:extLst>
            </p:cNvPr>
            <p:cNvSpPr txBox="1"/>
            <p:nvPr/>
          </p:nvSpPr>
          <p:spPr bwMode="auto">
            <a:xfrm>
              <a:off x="4781880" y="1478759"/>
              <a:ext cx="3016196" cy="677100"/>
            </a:xfrm>
            <a:prstGeom prst="rect">
              <a:avLst/>
            </a:prstGeom>
            <a:noFill/>
          </p:spPr>
          <p:txBody>
            <a:bodyPr wrap="none" lIns="121913" tIns="60956" rIns="121913" bIns="60956">
              <a:spAutoFit/>
            </a:bodyPr>
            <a:lstStyle/>
            <a:p>
              <a:pPr defTabSz="1219107">
                <a:defRPr/>
              </a:pPr>
              <a:r>
                <a:rPr lang="zh-CN" altLang="en-US" sz="3600" kern="0" dirty="0">
                  <a:ea typeface="字魂35号-经典雅黑" panose="02000000000000000000" pitchFamily="2" charset="-122"/>
                </a:rPr>
                <a:t>利息与利息率</a:t>
              </a:r>
            </a:p>
          </p:txBody>
        </p:sp>
        <p:sp>
          <p:nvSpPr>
            <p:cNvPr id="14" name="TextBox 15">
              <a:extLst>
                <a:ext uri="{FF2B5EF4-FFF2-40B4-BE49-F238E27FC236}">
                  <a16:creationId xmlns:a16="http://schemas.microsoft.com/office/drawing/2014/main" id="{41B904F7-B254-411A-8567-584F0C1C779D}"/>
                </a:ext>
              </a:extLst>
            </p:cNvPr>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03</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grpSp>
        <p:nvGrpSpPr>
          <p:cNvPr id="15" name="组合 14">
            <a:extLst>
              <a:ext uri="{FF2B5EF4-FFF2-40B4-BE49-F238E27FC236}">
                <a16:creationId xmlns:a16="http://schemas.microsoft.com/office/drawing/2014/main" id="{5B065390-BFB3-488F-A964-001B9F81E8F9}"/>
              </a:ext>
            </a:extLst>
          </p:cNvPr>
          <p:cNvGrpSpPr/>
          <p:nvPr/>
        </p:nvGrpSpPr>
        <p:grpSpPr>
          <a:xfrm>
            <a:off x="3984059" y="2837831"/>
            <a:ext cx="1957559" cy="687948"/>
            <a:chOff x="3993858" y="1478759"/>
            <a:chExt cx="1957559" cy="687948"/>
          </a:xfrm>
        </p:grpSpPr>
        <p:sp>
          <p:nvSpPr>
            <p:cNvPr id="17" name="TextBox 7">
              <a:extLst>
                <a:ext uri="{FF2B5EF4-FFF2-40B4-BE49-F238E27FC236}">
                  <a16:creationId xmlns:a16="http://schemas.microsoft.com/office/drawing/2014/main" id="{7F4CA2E9-F045-408D-A721-621A60E5D770}"/>
                </a:ext>
              </a:extLst>
            </p:cNvPr>
            <p:cNvSpPr txBox="1"/>
            <p:nvPr/>
          </p:nvSpPr>
          <p:spPr bwMode="auto">
            <a:xfrm>
              <a:off x="4781880" y="1478759"/>
              <a:ext cx="1169537" cy="677100"/>
            </a:xfrm>
            <a:prstGeom prst="rect">
              <a:avLst/>
            </a:prstGeom>
            <a:noFill/>
          </p:spPr>
          <p:txBody>
            <a:bodyPr wrap="none" lIns="121913" tIns="60956" rIns="121913" bIns="60956">
              <a:spAutoFit/>
            </a:body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3600" i="0" u="none" strike="noStrike" kern="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信用</a:t>
              </a:r>
            </a:p>
          </p:txBody>
        </p:sp>
        <p:sp>
          <p:nvSpPr>
            <p:cNvPr id="18" name="TextBox 15">
              <a:extLst>
                <a:ext uri="{FF2B5EF4-FFF2-40B4-BE49-F238E27FC236}">
                  <a16:creationId xmlns:a16="http://schemas.microsoft.com/office/drawing/2014/main" id="{F83E54A8-CA77-4B59-ACF8-87E1D880BBCD}"/>
                </a:ext>
              </a:extLst>
            </p:cNvPr>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02</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grpSp>
        <p:nvGrpSpPr>
          <p:cNvPr id="19" name="组合 18">
            <a:extLst>
              <a:ext uri="{FF2B5EF4-FFF2-40B4-BE49-F238E27FC236}">
                <a16:creationId xmlns:a16="http://schemas.microsoft.com/office/drawing/2014/main" id="{9D3F11CB-2072-4EA2-841C-51115CDEDB0F}"/>
              </a:ext>
            </a:extLst>
          </p:cNvPr>
          <p:cNvGrpSpPr/>
          <p:nvPr/>
        </p:nvGrpSpPr>
        <p:grpSpPr>
          <a:xfrm>
            <a:off x="3984059" y="5532406"/>
            <a:ext cx="4727548" cy="687948"/>
            <a:chOff x="3993858" y="1478759"/>
            <a:chExt cx="4727548" cy="687948"/>
          </a:xfrm>
        </p:grpSpPr>
        <p:sp>
          <p:nvSpPr>
            <p:cNvPr id="20" name="TextBox 7">
              <a:extLst>
                <a:ext uri="{FF2B5EF4-FFF2-40B4-BE49-F238E27FC236}">
                  <a16:creationId xmlns:a16="http://schemas.microsoft.com/office/drawing/2014/main" id="{B45DC7AE-2622-47BB-A651-CBE7C9C4B64A}"/>
                </a:ext>
              </a:extLst>
            </p:cNvPr>
            <p:cNvSpPr txBox="1"/>
            <p:nvPr/>
          </p:nvSpPr>
          <p:spPr bwMode="auto">
            <a:xfrm>
              <a:off x="4781880" y="1478759"/>
              <a:ext cx="3939526" cy="677100"/>
            </a:xfrm>
            <a:prstGeom prst="rect">
              <a:avLst/>
            </a:prstGeom>
            <a:noFill/>
          </p:spPr>
          <p:txBody>
            <a:bodyPr wrap="none" lIns="121913" tIns="60956" rIns="121913" bIns="60956">
              <a:spAutoFit/>
            </a:bodyPr>
            <a:lstStyle/>
            <a:p>
              <a:pPr defTabSz="1219107">
                <a:defRPr/>
              </a:pPr>
              <a:r>
                <a:rPr lang="zh-CN" altLang="en-US" sz="3600" kern="0" dirty="0">
                  <a:ea typeface="字魂35号-经典雅黑" panose="02000000000000000000" pitchFamily="2" charset="-122"/>
                </a:rPr>
                <a:t>我国利率体制改革</a:t>
              </a:r>
            </a:p>
          </p:txBody>
        </p:sp>
        <p:sp>
          <p:nvSpPr>
            <p:cNvPr id="21" name="TextBox 15">
              <a:extLst>
                <a:ext uri="{FF2B5EF4-FFF2-40B4-BE49-F238E27FC236}">
                  <a16:creationId xmlns:a16="http://schemas.microsoft.com/office/drawing/2014/main" id="{69EE24C3-6437-485E-983F-176F141BA46A}"/>
                </a:ext>
              </a:extLst>
            </p:cNvPr>
            <p:cNvSpPr txBox="1"/>
            <p:nvPr/>
          </p:nvSpPr>
          <p:spPr>
            <a:xfrm>
              <a:off x="3993858" y="1489607"/>
              <a:ext cx="788022" cy="677100"/>
            </a:xfrm>
            <a:prstGeom prst="rect">
              <a:avLst/>
            </a:prstGeom>
            <a:noFill/>
          </p:spPr>
          <p:txBody>
            <a:bodyPr wrap="none" lIns="121913" tIns="60956" rIns="121913" bIns="60956" rtlCol="0">
              <a:spAutoFit/>
            </a:bodyPr>
            <a:lstStyle/>
            <a:p>
              <a:pPr marL="0" marR="0" lvl="0" indent="0" algn="l" defTabSz="1219012"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rPr>
                <a:t>05</a:t>
              </a:r>
              <a:endParaRPr kumimoji="0" lang="zh-CN" altLang="en-US" sz="3600" b="0" i="0" u="none" strike="noStrike" kern="1200" cap="none" spc="0" normalizeH="0" baseline="0" noProof="0" dirty="0">
                <a:ln>
                  <a:noFill/>
                </a:ln>
                <a:effectLst/>
                <a:uLnTx/>
                <a:uFillTx/>
                <a:latin typeface="字魂35号-经典雅黑" panose="02000000000000000000" pitchFamily="2" charset="-122"/>
                <a:ea typeface="字魂35号-经典雅黑" panose="02000000000000000000" pitchFamily="2" charset="-122"/>
              </a:endParaRPr>
            </a:p>
          </p:txBody>
        </p:sp>
      </p:grpSp>
    </p:spTree>
    <p:extLst>
      <p:ext uri="{BB962C8B-B14F-4D97-AF65-F5344CB8AC3E}">
        <p14:creationId xmlns:p14="http://schemas.microsoft.com/office/powerpoint/2010/main" val="2110673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868585" y="1869363"/>
              <a:ext cx="509458"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3</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033529" y="3930223"/>
            <a:ext cx="4124942"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利息与利息率</a:t>
            </a:r>
            <a:endParaRPr kumimoji="0" lang="en-US" altLang="zh-CN"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Tree>
    <p:extLst>
      <p:ext uri="{BB962C8B-B14F-4D97-AF65-F5344CB8AC3E}">
        <p14:creationId xmlns:p14="http://schemas.microsoft.com/office/powerpoint/2010/main" val="8050430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640493" y="250621"/>
            <a:ext cx="2339103"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利息本质的理论</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graphicFrame>
        <p:nvGraphicFramePr>
          <p:cNvPr id="5" name="表格 4">
            <a:extLst>
              <a:ext uri="{FF2B5EF4-FFF2-40B4-BE49-F238E27FC236}">
                <a16:creationId xmlns:a16="http://schemas.microsoft.com/office/drawing/2014/main" id="{FF6C063F-93D8-49EE-A6E8-48637119752E}"/>
              </a:ext>
            </a:extLst>
          </p:cNvPr>
          <p:cNvGraphicFramePr>
            <a:graphicFrameLocks noGrp="1"/>
          </p:cNvGraphicFramePr>
          <p:nvPr>
            <p:extLst>
              <p:ext uri="{D42A27DB-BD31-4B8C-83A1-F6EECF244321}">
                <p14:modId xmlns:p14="http://schemas.microsoft.com/office/powerpoint/2010/main" val="1357218136"/>
              </p:ext>
            </p:extLst>
          </p:nvPr>
        </p:nvGraphicFramePr>
        <p:xfrm>
          <a:off x="389965" y="1047861"/>
          <a:ext cx="11412069" cy="5175548"/>
        </p:xfrm>
        <a:graphic>
          <a:graphicData uri="http://schemas.openxmlformats.org/drawingml/2006/table">
            <a:tbl>
              <a:tblPr>
                <a:tableStyleId>{5C22544A-7EE6-4342-B048-85BDC9FD1C3A}</a:tableStyleId>
              </a:tblPr>
              <a:tblGrid>
                <a:gridCol w="2021624">
                  <a:extLst>
                    <a:ext uri="{9D8B030D-6E8A-4147-A177-3AD203B41FA5}">
                      <a16:colId xmlns:a16="http://schemas.microsoft.com/office/drawing/2014/main" val="1528426125"/>
                    </a:ext>
                  </a:extLst>
                </a:gridCol>
                <a:gridCol w="2808056">
                  <a:extLst>
                    <a:ext uri="{9D8B030D-6E8A-4147-A177-3AD203B41FA5}">
                      <a16:colId xmlns:a16="http://schemas.microsoft.com/office/drawing/2014/main" val="1875203329"/>
                    </a:ext>
                  </a:extLst>
                </a:gridCol>
                <a:gridCol w="2414840">
                  <a:extLst>
                    <a:ext uri="{9D8B030D-6E8A-4147-A177-3AD203B41FA5}">
                      <a16:colId xmlns:a16="http://schemas.microsoft.com/office/drawing/2014/main" val="319097244"/>
                    </a:ext>
                  </a:extLst>
                </a:gridCol>
                <a:gridCol w="4167549">
                  <a:extLst>
                    <a:ext uri="{9D8B030D-6E8A-4147-A177-3AD203B41FA5}">
                      <a16:colId xmlns:a16="http://schemas.microsoft.com/office/drawing/2014/main" val="3419098825"/>
                    </a:ext>
                  </a:extLst>
                </a:gridCol>
              </a:tblGrid>
              <a:tr h="423134">
                <a:tc>
                  <a:txBody>
                    <a:bodyPr/>
                    <a:lstStyle/>
                    <a:p>
                      <a:pPr algn="ctr" fontAlgn="ctr"/>
                      <a:r>
                        <a:rPr lang="zh-CN" altLang="en-US" sz="2400" u="none" strike="noStrike" dirty="0">
                          <a:effectLst/>
                        </a:rPr>
                        <a:t>　</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理论</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提出人</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观点</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9686350"/>
                  </a:ext>
                </a:extLst>
              </a:tr>
              <a:tr h="423134">
                <a:tc rowSpan="4">
                  <a:txBody>
                    <a:bodyPr/>
                    <a:lstStyle/>
                    <a:p>
                      <a:pPr algn="ctr" fontAlgn="ctr"/>
                      <a:r>
                        <a:rPr lang="zh-CN" altLang="en-US" sz="2400" b="1" u="none" strike="noStrike" dirty="0">
                          <a:effectLst/>
                        </a:rPr>
                        <a:t>古典学派</a:t>
                      </a:r>
                      <a:endParaRPr lang="zh-CN" altLang="en-US" sz="2400" b="1"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利息报酬说</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威廉</a:t>
                      </a:r>
                      <a:r>
                        <a:rPr lang="en-US" altLang="zh-CN" sz="2400" u="none" strike="noStrike">
                          <a:effectLst/>
                        </a:rPr>
                        <a:t>·</a:t>
                      </a:r>
                      <a:r>
                        <a:rPr lang="zh-CN" altLang="en-US" sz="2400" u="none" strike="noStrike">
                          <a:effectLst/>
                        </a:rPr>
                        <a:t>配第、约翰</a:t>
                      </a:r>
                      <a:r>
                        <a:rPr lang="en-US" altLang="zh-CN" sz="2400" u="none" strike="noStrike">
                          <a:effectLst/>
                        </a:rPr>
                        <a:t>·</a:t>
                      </a:r>
                      <a:r>
                        <a:rPr lang="zh-CN" altLang="en-US" sz="2400" u="none" strike="noStrike">
                          <a:effectLst/>
                        </a:rPr>
                        <a:t>洛克</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利息是给贷款人的报酬</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0967113"/>
                  </a:ext>
                </a:extLst>
              </a:tr>
              <a:tr h="423134">
                <a:tc vMerge="1">
                  <a:txBody>
                    <a:bodyPr/>
                    <a:lstStyle/>
                    <a:p>
                      <a:endParaRPr lang="zh-CN" altLang="en-US"/>
                    </a:p>
                  </a:txBody>
                  <a:tcPr/>
                </a:tc>
                <a:tc>
                  <a:txBody>
                    <a:bodyPr/>
                    <a:lstStyle/>
                    <a:p>
                      <a:pPr algn="ctr" fontAlgn="ctr"/>
                      <a:r>
                        <a:rPr lang="zh-CN" altLang="en-US" sz="2400" u="none" strike="noStrike" dirty="0">
                          <a:effectLst/>
                        </a:rPr>
                        <a:t>租金资本论</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达德利</a:t>
                      </a:r>
                      <a:r>
                        <a:rPr lang="en-US" altLang="zh-CN" sz="2400" u="none" strike="noStrike">
                          <a:effectLst/>
                        </a:rPr>
                        <a:t>·</a:t>
                      </a:r>
                      <a:r>
                        <a:rPr lang="zh-CN" altLang="en-US" sz="2400" u="none" strike="noStrike">
                          <a:effectLst/>
                        </a:rPr>
                        <a:t>诺恩</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利息是地主收取的租金</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65024520"/>
                  </a:ext>
                </a:extLst>
              </a:tr>
              <a:tr h="423134">
                <a:tc vMerge="1">
                  <a:txBody>
                    <a:bodyPr/>
                    <a:lstStyle/>
                    <a:p>
                      <a:endParaRPr lang="zh-CN" altLang="en-US"/>
                    </a:p>
                  </a:txBody>
                  <a:tcPr/>
                </a:tc>
                <a:tc>
                  <a:txBody>
                    <a:bodyPr/>
                    <a:lstStyle/>
                    <a:p>
                      <a:pPr algn="ctr" fontAlgn="ctr"/>
                      <a:r>
                        <a:rPr lang="zh-CN" altLang="en-US" sz="2400" u="none" strike="noStrike">
                          <a:effectLst/>
                        </a:rPr>
                        <a:t>利息源于利润说</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约瑟夫</a:t>
                      </a:r>
                      <a:r>
                        <a:rPr lang="en-US" altLang="zh-CN" sz="2400" u="none" strike="noStrike" dirty="0">
                          <a:effectLst/>
                        </a:rPr>
                        <a:t>·</a:t>
                      </a:r>
                      <a:r>
                        <a:rPr lang="zh-CN" altLang="en-US" sz="2400" u="none" strike="noStrike" dirty="0">
                          <a:effectLst/>
                        </a:rPr>
                        <a:t>马西</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利息直接来源于利润</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02681559"/>
                  </a:ext>
                </a:extLst>
              </a:tr>
              <a:tr h="423134">
                <a:tc vMerge="1">
                  <a:txBody>
                    <a:bodyPr/>
                    <a:lstStyle/>
                    <a:p>
                      <a:endParaRPr lang="zh-CN" altLang="en-US"/>
                    </a:p>
                  </a:txBody>
                  <a:tcPr/>
                </a:tc>
                <a:tc>
                  <a:txBody>
                    <a:bodyPr/>
                    <a:lstStyle/>
                    <a:p>
                      <a:pPr algn="ctr" fontAlgn="ctr"/>
                      <a:r>
                        <a:rPr lang="zh-CN" altLang="en-US" sz="2400" u="none" strike="noStrike">
                          <a:effectLst/>
                        </a:rPr>
                        <a:t>利息源于剩余价值说</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亚当</a:t>
                      </a:r>
                      <a:r>
                        <a:rPr lang="en-US" altLang="zh-CN" sz="2400" u="none" strike="noStrike" dirty="0">
                          <a:effectLst/>
                        </a:rPr>
                        <a:t>·</a:t>
                      </a:r>
                      <a:r>
                        <a:rPr lang="zh-CN" altLang="en-US" sz="2400" u="none" strike="noStrike" dirty="0">
                          <a:effectLst/>
                        </a:rPr>
                        <a:t>斯密</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利息代表剩余价值</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9875091"/>
                  </a:ext>
                </a:extLst>
              </a:tr>
              <a:tr h="423134">
                <a:tc rowSpan="5">
                  <a:txBody>
                    <a:bodyPr/>
                    <a:lstStyle/>
                    <a:p>
                      <a:pPr algn="ctr" fontAlgn="ctr"/>
                      <a:r>
                        <a:rPr lang="zh-CN" altLang="en-US" sz="2400" b="1" u="none" strike="noStrike" dirty="0">
                          <a:effectLst/>
                        </a:rPr>
                        <a:t>近现代西方经济学派</a:t>
                      </a:r>
                      <a:endParaRPr lang="zh-CN" altLang="en-US" sz="2400" b="1"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节欲论</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纳骚</a:t>
                      </a:r>
                      <a:r>
                        <a:rPr lang="en-US" altLang="zh-CN" sz="2400" u="none" strike="noStrike" dirty="0">
                          <a:effectLst/>
                        </a:rPr>
                        <a:t>·</a:t>
                      </a:r>
                      <a:r>
                        <a:rPr lang="zh-CN" altLang="en-US" sz="2400" u="none" strike="noStrike" dirty="0">
                          <a:effectLst/>
                        </a:rPr>
                        <a:t>西尼尔</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抑制当前消费欲望而推迟消费的报酬</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92121229"/>
                  </a:ext>
                </a:extLst>
              </a:tr>
              <a:tr h="423134">
                <a:tc vMerge="1">
                  <a:txBody>
                    <a:bodyPr/>
                    <a:lstStyle/>
                    <a:p>
                      <a:endParaRPr lang="zh-CN" altLang="en-US"/>
                    </a:p>
                  </a:txBody>
                  <a:tcPr/>
                </a:tc>
                <a:tc>
                  <a:txBody>
                    <a:bodyPr/>
                    <a:lstStyle/>
                    <a:p>
                      <a:pPr algn="ctr" fontAlgn="ctr"/>
                      <a:r>
                        <a:rPr lang="zh-CN" altLang="en-US" sz="2400" u="none" strike="noStrike" dirty="0">
                          <a:effectLst/>
                        </a:rPr>
                        <a:t>边际生产力说</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约翰</a:t>
                      </a:r>
                      <a:r>
                        <a:rPr lang="en-US" altLang="zh-CN" sz="2400" u="none" strike="noStrike" dirty="0">
                          <a:effectLst/>
                        </a:rPr>
                        <a:t>·</a:t>
                      </a:r>
                      <a:r>
                        <a:rPr lang="zh-CN" altLang="en-US" sz="2400" u="none" strike="noStrike" dirty="0">
                          <a:effectLst/>
                        </a:rPr>
                        <a:t>克拉克</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利息取决于资本的边际生产力</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32136867"/>
                  </a:ext>
                </a:extLst>
              </a:tr>
              <a:tr h="423134">
                <a:tc vMerge="1">
                  <a:txBody>
                    <a:bodyPr/>
                    <a:lstStyle/>
                    <a:p>
                      <a:endParaRPr lang="zh-CN" altLang="en-US"/>
                    </a:p>
                  </a:txBody>
                  <a:tcPr/>
                </a:tc>
                <a:tc>
                  <a:txBody>
                    <a:bodyPr/>
                    <a:lstStyle/>
                    <a:p>
                      <a:pPr algn="ctr" fontAlgn="ctr"/>
                      <a:r>
                        <a:rPr lang="zh-CN" altLang="en-US" sz="2400" u="none" strike="noStrike">
                          <a:effectLst/>
                        </a:rPr>
                        <a:t>人性不耐说</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欧文</a:t>
                      </a:r>
                      <a:r>
                        <a:rPr lang="en-US" altLang="zh-CN" sz="2400" u="none" strike="noStrike">
                          <a:effectLst/>
                        </a:rPr>
                        <a:t>·</a:t>
                      </a:r>
                      <a:r>
                        <a:rPr lang="zh-CN" altLang="en-US" sz="2400" u="none" strike="noStrike">
                          <a:effectLst/>
                        </a:rPr>
                        <a:t>费雪</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利息是不耐的指标</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15680234"/>
                  </a:ext>
                </a:extLst>
              </a:tr>
              <a:tr h="423134">
                <a:tc vMerge="1">
                  <a:txBody>
                    <a:bodyPr/>
                    <a:lstStyle/>
                    <a:p>
                      <a:endParaRPr lang="zh-CN" altLang="en-US"/>
                    </a:p>
                  </a:txBody>
                  <a:tcPr/>
                </a:tc>
                <a:tc>
                  <a:txBody>
                    <a:bodyPr/>
                    <a:lstStyle/>
                    <a:p>
                      <a:pPr algn="ctr" fontAlgn="ctr"/>
                      <a:r>
                        <a:rPr lang="zh-CN" altLang="en-US" sz="2400" u="none" strike="noStrike" dirty="0">
                          <a:effectLst/>
                        </a:rPr>
                        <a:t>时差利息论</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庞巴维克</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利息是对时差损失的贴水</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27028234"/>
                  </a:ext>
                </a:extLst>
              </a:tr>
              <a:tr h="423134">
                <a:tc vMerge="1">
                  <a:txBody>
                    <a:bodyPr/>
                    <a:lstStyle/>
                    <a:p>
                      <a:endParaRPr lang="zh-CN" altLang="en-US"/>
                    </a:p>
                  </a:txBody>
                  <a:tcPr/>
                </a:tc>
                <a:tc>
                  <a:txBody>
                    <a:bodyPr/>
                    <a:lstStyle/>
                    <a:p>
                      <a:pPr algn="ctr" fontAlgn="ctr"/>
                      <a:r>
                        <a:rPr lang="zh-CN" altLang="en-US" sz="2400" u="none" strike="noStrike" dirty="0">
                          <a:effectLst/>
                        </a:rPr>
                        <a:t>流动性偏好说</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a:effectLst/>
                        </a:rPr>
                        <a:t>凯恩斯</a:t>
                      </a:r>
                      <a:endParaRPr lang="zh-CN" altLang="en-US" sz="24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zh-CN" altLang="en-US" sz="2400" u="none" strike="noStrike" dirty="0">
                          <a:effectLst/>
                        </a:rPr>
                        <a:t>利息是一定时间内放弃流动性偏好的报酬</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80888740"/>
                  </a:ext>
                </a:extLst>
              </a:tr>
            </a:tbl>
          </a:graphicData>
        </a:graphic>
      </p:graphicFrame>
      <p:sp>
        <p:nvSpPr>
          <p:cNvPr id="6" name="文本框 5">
            <a:extLst>
              <a:ext uri="{FF2B5EF4-FFF2-40B4-BE49-F238E27FC236}">
                <a16:creationId xmlns:a16="http://schemas.microsoft.com/office/drawing/2014/main" id="{8B246B80-43AD-47EA-A3FB-E6506BA88F9D}"/>
              </a:ext>
            </a:extLst>
          </p:cNvPr>
          <p:cNvSpPr txBox="1"/>
          <p:nvPr/>
        </p:nvSpPr>
        <p:spPr>
          <a:xfrm>
            <a:off x="5573806" y="6158753"/>
            <a:ext cx="1044388" cy="523220"/>
          </a:xfrm>
          <a:prstGeom prst="rect">
            <a:avLst/>
          </a:prstGeom>
          <a:noFill/>
        </p:spPr>
        <p:txBody>
          <a:bodyPr wrap="square" rtlCol="0">
            <a:spAutoFit/>
          </a:bodyPr>
          <a:lstStyle/>
          <a:p>
            <a:pPr algn="l"/>
            <a:r>
              <a:rPr lang="zh-CN" altLang="en-US" sz="2800" b="1" dirty="0">
                <a:solidFill>
                  <a:srgbClr val="FF0000"/>
                </a:solidFill>
              </a:rPr>
              <a:t>了解</a:t>
            </a:r>
          </a:p>
        </p:txBody>
      </p:sp>
    </p:spTree>
    <p:extLst>
      <p:ext uri="{BB962C8B-B14F-4D97-AF65-F5344CB8AC3E}">
        <p14:creationId xmlns:p14="http://schemas.microsoft.com/office/powerpoint/2010/main" val="29982501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948270"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利息的计算</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31D4494E-B9C1-4796-89A8-1894E8364B3A}"/>
                  </a:ext>
                </a:extLst>
              </p:cNvPr>
              <p:cNvSpPr txBox="1"/>
              <p:nvPr/>
            </p:nvSpPr>
            <p:spPr>
              <a:xfrm>
                <a:off x="932330" y="922160"/>
                <a:ext cx="10327341" cy="5013680"/>
              </a:xfrm>
              <a:prstGeom prst="rect">
                <a:avLst/>
              </a:prstGeom>
              <a:noFill/>
            </p:spPr>
            <p:txBody>
              <a:bodyPr wrap="square" rtlCol="0">
                <a:spAutoFit/>
              </a:bodyPr>
              <a:lstStyle/>
              <a:p>
                <a:pPr algn="l"/>
                <a:r>
                  <a:rPr lang="zh-CN" altLang="en-US" sz="2800" b="1" dirty="0">
                    <a:latin typeface="+mn-ea"/>
                  </a:rPr>
                  <a:t>公式：</a:t>
                </a:r>
                <a:endParaRPr lang="en-US" altLang="zh-CN" sz="2800" b="1" dirty="0">
                  <a:latin typeface="+mn-ea"/>
                </a:endParaRPr>
              </a:p>
              <a:p>
                <a:pPr algn="l"/>
                <a14:m>
                  <m:oMath xmlns:m="http://schemas.openxmlformats.org/officeDocument/2006/math">
                    <m:r>
                      <a:rPr lang="zh-CN" altLang="en-US" sz="2800" dirty="0" smtClean="0">
                        <a:latin typeface="Cambria Math" panose="02040503050406030204" pitchFamily="18" charset="0"/>
                      </a:rPr>
                      <m:t>利率</m:t>
                    </m:r>
                    <m:r>
                      <a:rPr lang="en-US" altLang="zh-CN" sz="2800" i="1" dirty="0" smtClean="0">
                        <a:latin typeface="Cambria Math" panose="02040503050406030204" pitchFamily="18" charset="0"/>
                        <a:ea typeface="Cambria Math" panose="02040503050406030204" pitchFamily="18" charset="0"/>
                      </a:rPr>
                      <m:t>=</m:t>
                    </m:r>
                    <m:f>
                      <m:fPr>
                        <m:ctrlPr>
                          <a:rPr lang="en-US" altLang="zh-CN" sz="2800" i="1" dirty="0" smtClean="0">
                            <a:latin typeface="Cambria Math" panose="02040503050406030204" pitchFamily="18" charset="0"/>
                            <a:ea typeface="Cambria Math" panose="02040503050406030204" pitchFamily="18" charset="0"/>
                          </a:rPr>
                        </m:ctrlPr>
                      </m:fPr>
                      <m:num>
                        <m:r>
                          <a:rPr lang="zh-CN" altLang="en-US" sz="2800" i="1" dirty="0">
                            <a:latin typeface="Cambria Math" panose="02040503050406030204" pitchFamily="18" charset="0"/>
                            <a:ea typeface="Cambria Math" panose="02040503050406030204" pitchFamily="18" charset="0"/>
                          </a:rPr>
                          <m:t>利息额</m:t>
                        </m:r>
                      </m:num>
                      <m:den>
                        <m:r>
                          <a:rPr lang="zh-CN" altLang="en-US" sz="2800" i="1" dirty="0">
                            <a:latin typeface="Cambria Math" panose="02040503050406030204" pitchFamily="18" charset="0"/>
                            <a:ea typeface="Cambria Math" panose="02040503050406030204" pitchFamily="18" charset="0"/>
                          </a:rPr>
                          <m:t>借贷</m:t>
                        </m:r>
                        <m:r>
                          <a:rPr lang="zh-CN" altLang="en-US" sz="2800" i="1" dirty="0" smtClean="0">
                            <a:latin typeface="Cambria Math" panose="02040503050406030204" pitchFamily="18" charset="0"/>
                            <a:ea typeface="Cambria Math" panose="02040503050406030204" pitchFamily="18" charset="0"/>
                          </a:rPr>
                          <m:t>资金额</m:t>
                        </m:r>
                      </m:den>
                    </m:f>
                    <m:r>
                      <a:rPr lang="en-US" altLang="zh-CN" sz="2800" i="1" dirty="0" smtClean="0">
                        <a:latin typeface="Cambria Math" panose="02040503050406030204" pitchFamily="18" charset="0"/>
                        <a:ea typeface="Cambria Math" panose="02040503050406030204" pitchFamily="18" charset="0"/>
                      </a:rPr>
                      <m:t>×</m:t>
                    </m:r>
                    <m:r>
                      <a:rPr lang="en-US" altLang="zh-CN" sz="2800" b="0" i="1" dirty="0" smtClean="0">
                        <a:latin typeface="Cambria Math" panose="02040503050406030204" pitchFamily="18" charset="0"/>
                        <a:ea typeface="Cambria Math" panose="02040503050406030204" pitchFamily="18" charset="0"/>
                      </a:rPr>
                      <m:t>100</m:t>
                    </m:r>
                  </m:oMath>
                </a14:m>
                <a:r>
                  <a:rPr lang="en-US" altLang="zh-CN" sz="2800" dirty="0"/>
                  <a:t>%</a:t>
                </a:r>
              </a:p>
              <a:p>
                <a14:m>
                  <m:oMath xmlns:m="http://schemas.openxmlformats.org/officeDocument/2006/math">
                    <m:r>
                      <a:rPr lang="zh-CN" altLang="en-US" sz="2800" dirty="0">
                        <a:latin typeface="Cambria Math" panose="02040503050406030204" pitchFamily="18" charset="0"/>
                      </a:rPr>
                      <m:t>年利率</m:t>
                    </m:r>
                    <m:r>
                      <a:rPr lang="en-US" altLang="zh-CN" sz="2800" i="1" dirty="0">
                        <a:latin typeface="Cambria Math" panose="02040503050406030204" pitchFamily="18" charset="0"/>
                        <a:ea typeface="Cambria Math" panose="02040503050406030204" pitchFamily="18" charset="0"/>
                      </a:rPr>
                      <m:t>=</m:t>
                    </m:r>
                  </m:oMath>
                </a14:m>
                <a:r>
                  <a:rPr lang="zh-CN" altLang="en-US" sz="2800" dirty="0"/>
                  <a:t>月利率</a:t>
                </a:r>
                <a14:m>
                  <m:oMath xmlns:m="http://schemas.openxmlformats.org/officeDocument/2006/math">
                    <m:r>
                      <a:rPr lang="en-US" altLang="zh-CN" sz="2800" i="1" dirty="0">
                        <a:latin typeface="Cambria Math" panose="02040503050406030204" pitchFamily="18" charset="0"/>
                        <a:ea typeface="Cambria Math" panose="02040503050406030204" pitchFamily="18" charset="0"/>
                      </a:rPr>
                      <m:t>×</m:t>
                    </m:r>
                    <m:r>
                      <a:rPr lang="en-US" altLang="zh-CN" sz="2800" b="0" i="0" dirty="0" smtClean="0">
                        <a:latin typeface="Cambria Math" panose="02040503050406030204" pitchFamily="18" charset="0"/>
                        <a:ea typeface="Cambria Math" panose="02040503050406030204" pitchFamily="18" charset="0"/>
                      </a:rPr>
                      <m:t>12</m:t>
                    </m:r>
                  </m:oMath>
                </a14:m>
                <a:r>
                  <a:rPr lang="en-US" altLang="zh-CN" sz="2800" dirty="0"/>
                  <a:t>=</a:t>
                </a:r>
                <a:r>
                  <a:rPr lang="zh-CN" altLang="en-US" sz="2800" dirty="0"/>
                  <a:t>日利率</a:t>
                </a:r>
                <a14:m>
                  <m:oMath xmlns:m="http://schemas.openxmlformats.org/officeDocument/2006/math">
                    <m:r>
                      <a:rPr lang="en-US" altLang="zh-CN" sz="2800" i="1" dirty="0">
                        <a:latin typeface="Cambria Math" panose="02040503050406030204" pitchFamily="18" charset="0"/>
                        <a:ea typeface="Cambria Math" panose="02040503050406030204" pitchFamily="18" charset="0"/>
                      </a:rPr>
                      <m:t>×</m:t>
                    </m:r>
                    <m:r>
                      <a:rPr lang="en-US" altLang="zh-CN" sz="2800" b="0" i="0" dirty="0" smtClean="0">
                        <a:latin typeface="Cambria Math" panose="02040503050406030204" pitchFamily="18" charset="0"/>
                        <a:ea typeface="Cambria Math" panose="02040503050406030204" pitchFamily="18" charset="0"/>
                      </a:rPr>
                      <m:t>360</m:t>
                    </m:r>
                  </m:oMath>
                </a14:m>
                <a:endParaRPr lang="en-US" altLang="zh-CN" sz="2800" b="0" dirty="0">
                  <a:ea typeface="Cambria Math" panose="02040503050406030204" pitchFamily="18" charset="0"/>
                </a:endParaRPr>
              </a:p>
              <a:p>
                <a:endParaRPr lang="en-US" altLang="zh-CN" sz="1400" dirty="0"/>
              </a:p>
              <a:p>
                <a:r>
                  <a:rPr lang="zh-CN" altLang="en-US" sz="2800" dirty="0"/>
                  <a:t>（</a:t>
                </a:r>
                <a:r>
                  <a:rPr lang="en-US" altLang="zh-CN" sz="2800" dirty="0"/>
                  <a:t>1</a:t>
                </a:r>
                <a:r>
                  <a:rPr lang="zh-CN" altLang="en-US" sz="2800" dirty="0"/>
                  <a:t>）单利法：</a:t>
                </a:r>
                <a:endParaRPr lang="en-US" altLang="zh-CN" sz="2800" dirty="0"/>
              </a:p>
              <a:p>
                <a14:m>
                  <m:oMath xmlns:m="http://schemas.openxmlformats.org/officeDocument/2006/math">
                    <m:r>
                      <a:rPr lang="en-US" altLang="zh-CN" sz="2800" b="0" i="1" smtClean="0">
                        <a:latin typeface="Cambria Math" panose="02040503050406030204" pitchFamily="18" charset="0"/>
                        <a:ea typeface="Cambria Math" panose="02040503050406030204" pitchFamily="18" charset="0"/>
                      </a:rPr>
                      <m:t>                           </m:t>
                    </m:r>
                    <m:r>
                      <a:rPr lang="en-US" altLang="zh-CN" sz="2800" i="1" smtClean="0">
                        <a:latin typeface="Cambria Math" panose="02040503050406030204" pitchFamily="18" charset="0"/>
                        <a:ea typeface="Cambria Math" panose="02040503050406030204" pitchFamily="18" charset="0"/>
                      </a:rPr>
                      <m:t>𝐼</m:t>
                    </m:r>
                    <m:r>
                      <a:rPr lang="en-US" altLang="zh-CN" sz="2800" i="1" smtClean="0">
                        <a:latin typeface="Cambria Math" panose="02040503050406030204" pitchFamily="18" charset="0"/>
                        <a:ea typeface="Cambria Math" panose="02040503050406030204" pitchFamily="18" charset="0"/>
                      </a:rPr>
                      <m:t>=</m:t>
                    </m:r>
                    <m:r>
                      <a:rPr lang="en-US" altLang="zh-CN" sz="2800" i="1" smtClean="0">
                        <a:latin typeface="Cambria Math" panose="02040503050406030204" pitchFamily="18" charset="0"/>
                        <a:ea typeface="Cambria Math" panose="02040503050406030204" pitchFamily="18" charset="0"/>
                      </a:rPr>
                      <m:t>𝑃</m:t>
                    </m:r>
                    <m:r>
                      <a:rPr lang="en-US" altLang="zh-CN" sz="2800" i="1" smtClean="0">
                        <a:latin typeface="Cambria Math" panose="02040503050406030204" pitchFamily="18" charset="0"/>
                        <a:ea typeface="Cambria Math" panose="02040503050406030204" pitchFamily="18" charset="0"/>
                      </a:rPr>
                      <m:t>∙</m:t>
                    </m:r>
                    <m:r>
                      <m:rPr>
                        <m:sty m:val="p"/>
                      </m:rPr>
                      <a:rPr lang="en-US" altLang="zh-CN" sz="2800">
                        <a:latin typeface="Cambria Math" panose="02040503050406030204" pitchFamily="18" charset="0"/>
                        <a:ea typeface="Cambria Math" panose="02040503050406030204" pitchFamily="18" charset="0"/>
                      </a:rPr>
                      <m:t>r</m:t>
                    </m:r>
                  </m:oMath>
                </a14:m>
                <a:r>
                  <a:rPr lang="en-US" altLang="zh-CN" sz="2800" dirty="0">
                    <a:latin typeface="Cambria Math" panose="02040503050406030204" pitchFamily="18" charset="0"/>
                    <a:ea typeface="Cambria Math" panose="02040503050406030204" pitchFamily="18" charset="0"/>
                  </a:rPr>
                  <a:t> </a:t>
                </a:r>
                <a14:m>
                  <m:oMath xmlns:m="http://schemas.openxmlformats.org/officeDocument/2006/math">
                    <m:r>
                      <a:rPr lang="en-US" altLang="zh-CN" sz="2800" i="1">
                        <a:latin typeface="Cambria Math" panose="02040503050406030204" pitchFamily="18" charset="0"/>
                        <a:ea typeface="Cambria Math" panose="02040503050406030204" pitchFamily="18" charset="0"/>
                      </a:rPr>
                      <m:t>∙</m:t>
                    </m:r>
                    <m:r>
                      <m:rPr>
                        <m:sty m:val="p"/>
                      </m:rPr>
                      <a:rPr lang="en-US" altLang="zh-CN" sz="2800">
                        <a:latin typeface="Cambria Math" panose="02040503050406030204" pitchFamily="18" charset="0"/>
                        <a:ea typeface="Cambria Math" panose="02040503050406030204" pitchFamily="18" charset="0"/>
                      </a:rPr>
                      <m:t>n</m:t>
                    </m:r>
                  </m:oMath>
                </a14:m>
                <a:endParaRPr lang="en-US" altLang="zh-CN" sz="2800" dirty="0">
                  <a:latin typeface="Cambria Math" panose="02040503050406030204" pitchFamily="18" charset="0"/>
                  <a:ea typeface="Cambria Math" panose="02040503050406030204" pitchFamily="18" charset="0"/>
                </a:endParaRPr>
              </a:p>
              <a:p>
                <a:r>
                  <a:rPr lang="en-US" altLang="zh-CN" sz="2800" dirty="0"/>
                  <a:t>                     </a:t>
                </a:r>
                <a14:m>
                  <m:oMath xmlns:m="http://schemas.openxmlformats.org/officeDocument/2006/math">
                    <m:r>
                      <a:rPr lang="en-US" altLang="zh-CN" sz="2800" b="0" i="1" smtClean="0">
                        <a:latin typeface="Cambria Math" panose="02040503050406030204" pitchFamily="18" charset="0"/>
                      </a:rPr>
                      <m:t>𝑆</m:t>
                    </m:r>
                    <m:r>
                      <a:rPr lang="en-US" altLang="zh-CN" sz="2800" b="0" i="1" smtClean="0">
                        <a:latin typeface="Cambria Math" panose="02040503050406030204" pitchFamily="18" charset="0"/>
                      </a:rPr>
                      <m:t>=</m:t>
                    </m:r>
                    <m:r>
                      <a:rPr lang="en-US" altLang="zh-CN" sz="2800" i="1">
                        <a:latin typeface="Cambria Math" panose="02040503050406030204" pitchFamily="18" charset="0"/>
                        <a:ea typeface="Cambria Math" panose="02040503050406030204" pitchFamily="18" charset="0"/>
                      </a:rPr>
                      <m:t>𝑃</m:t>
                    </m:r>
                    <m:r>
                      <a:rPr lang="en-US" altLang="zh-CN" sz="2800" i="1">
                        <a:latin typeface="Cambria Math" panose="02040503050406030204" pitchFamily="18" charset="0"/>
                        <a:ea typeface="Cambria Math" panose="02040503050406030204" pitchFamily="18" charset="0"/>
                      </a:rPr>
                      <m:t>∙</m:t>
                    </m:r>
                    <m:r>
                      <m:rPr>
                        <m:nor/>
                      </m:rPr>
                      <a:rPr lang="en-US" altLang="zh-CN" sz="2800" dirty="0">
                        <a:latin typeface="Cambria Math" panose="02040503050406030204" pitchFamily="18" charset="0"/>
                        <a:ea typeface="Cambria Math" panose="02040503050406030204" pitchFamily="18" charset="0"/>
                      </a:rPr>
                      <m:t>(</m:t>
                    </m:r>
                    <m:r>
                      <m:rPr>
                        <m:nor/>
                      </m:rPr>
                      <a:rPr lang="en-US" altLang="zh-CN" sz="2800" b="0" i="0" dirty="0" smtClean="0">
                        <a:latin typeface="Cambria Math" panose="02040503050406030204" pitchFamily="18" charset="0"/>
                        <a:ea typeface="Cambria Math" panose="02040503050406030204" pitchFamily="18" charset="0"/>
                      </a:rPr>
                      <m:t>1+</m:t>
                    </m:r>
                    <m:r>
                      <m:rPr>
                        <m:nor/>
                      </m:rPr>
                      <a:rPr lang="en-US" altLang="zh-CN" sz="2800" b="0" i="0" dirty="0" smtClean="0">
                        <a:latin typeface="Cambria Math" panose="02040503050406030204" pitchFamily="18" charset="0"/>
                        <a:ea typeface="Cambria Math" panose="02040503050406030204" pitchFamily="18" charset="0"/>
                      </a:rPr>
                      <m:t>n</m:t>
                    </m:r>
                    <m:r>
                      <a:rPr lang="en-US" altLang="zh-CN" sz="2800" i="1">
                        <a:latin typeface="Cambria Math" panose="02040503050406030204" pitchFamily="18" charset="0"/>
                        <a:ea typeface="Cambria Math" panose="02040503050406030204" pitchFamily="18" charset="0"/>
                      </a:rPr>
                      <m:t>∙</m:t>
                    </m:r>
                    <m:r>
                      <m:rPr>
                        <m:sty m:val="p"/>
                      </m:rPr>
                      <a:rPr lang="en-US" altLang="zh-CN" sz="2800">
                        <a:latin typeface="Cambria Math" panose="02040503050406030204" pitchFamily="18" charset="0"/>
                        <a:ea typeface="Cambria Math" panose="02040503050406030204" pitchFamily="18" charset="0"/>
                      </a:rPr>
                      <m:t>r</m:t>
                    </m:r>
                    <m:r>
                      <m:rPr>
                        <m:nor/>
                      </m:rPr>
                      <a:rPr lang="en-US" altLang="zh-CN" sz="2800" dirty="0">
                        <a:latin typeface="Cambria Math" panose="02040503050406030204" pitchFamily="18" charset="0"/>
                        <a:ea typeface="Cambria Math" panose="02040503050406030204" pitchFamily="18" charset="0"/>
                      </a:rPr>
                      <m:t>)</m:t>
                    </m:r>
                  </m:oMath>
                </a14:m>
                <a:endParaRPr lang="en-US" altLang="zh-CN" sz="2800" dirty="0">
                  <a:latin typeface="Cambria Math" panose="02040503050406030204" pitchFamily="18" charset="0"/>
                  <a:ea typeface="Cambria Math" panose="02040503050406030204" pitchFamily="18" charset="0"/>
                </a:endParaRPr>
              </a:p>
              <a:p>
                <a:r>
                  <a:rPr lang="zh-CN" altLang="en-US" sz="2800" dirty="0"/>
                  <a:t>（</a:t>
                </a:r>
                <a:r>
                  <a:rPr lang="en-US" altLang="zh-CN" sz="2800" dirty="0"/>
                  <a:t>2</a:t>
                </a:r>
                <a:r>
                  <a:rPr lang="zh-CN" altLang="en-US" sz="2800" dirty="0"/>
                  <a:t>）复利法：</a:t>
                </a:r>
                <a:endParaRPr lang="en-US" altLang="zh-CN" sz="2800" dirty="0"/>
              </a:p>
              <a:p>
                <a:r>
                  <a:rPr lang="en-US" altLang="zh-CN" sz="2800" dirty="0"/>
                  <a:t>                     </a:t>
                </a:r>
                <a14:m>
                  <m:oMath xmlns:m="http://schemas.openxmlformats.org/officeDocument/2006/math">
                    <m:r>
                      <a:rPr lang="en-US" altLang="zh-CN" sz="2800" b="0" i="1" smtClean="0">
                        <a:latin typeface="Cambria Math" panose="02040503050406030204" pitchFamily="18" charset="0"/>
                      </a:rPr>
                      <m:t>𝑆</m:t>
                    </m:r>
                    <m:r>
                      <a:rPr lang="en-US" altLang="zh-CN" sz="2800" b="0" i="1" smtClean="0">
                        <a:latin typeface="Cambria Math" panose="02040503050406030204" pitchFamily="18" charset="0"/>
                      </a:rPr>
                      <m:t>=</m:t>
                    </m:r>
                    <m:r>
                      <a:rPr lang="en-US" altLang="zh-CN" sz="2800" i="1">
                        <a:latin typeface="Cambria Math" panose="02040503050406030204" pitchFamily="18" charset="0"/>
                        <a:ea typeface="Cambria Math" panose="02040503050406030204" pitchFamily="18" charset="0"/>
                      </a:rPr>
                      <m:t>𝑃</m:t>
                    </m:r>
                    <m:r>
                      <a:rPr lang="en-US" altLang="zh-CN" sz="2800" i="1">
                        <a:latin typeface="Cambria Math" panose="02040503050406030204" pitchFamily="18" charset="0"/>
                        <a:ea typeface="Cambria Math" panose="02040503050406030204" pitchFamily="18" charset="0"/>
                      </a:rPr>
                      <m:t>∙</m:t>
                    </m:r>
                    <m:sSup>
                      <m:sSupPr>
                        <m:ctrlPr>
                          <a:rPr lang="en-US" altLang="zh-CN" sz="2800" i="1" smtClean="0">
                            <a:latin typeface="Cambria Math" panose="02040503050406030204" pitchFamily="18" charset="0"/>
                            <a:ea typeface="Cambria Math" panose="02040503050406030204" pitchFamily="18" charset="0"/>
                          </a:rPr>
                        </m:ctrlPr>
                      </m:sSupPr>
                      <m:e>
                        <m:r>
                          <m:rPr>
                            <m:nor/>
                          </m:rPr>
                          <a:rPr lang="en-US" altLang="zh-CN" sz="2800" dirty="0">
                            <a:latin typeface="Cambria Math" panose="02040503050406030204" pitchFamily="18" charset="0"/>
                            <a:ea typeface="Cambria Math" panose="02040503050406030204" pitchFamily="18" charset="0"/>
                          </a:rPr>
                          <m:t>(1+</m:t>
                        </m:r>
                        <m:r>
                          <m:rPr>
                            <m:nor/>
                          </m:rPr>
                          <a:rPr lang="en-US" altLang="zh-CN" sz="2800" dirty="0">
                            <a:latin typeface="Cambria Math" panose="02040503050406030204" pitchFamily="18" charset="0"/>
                            <a:ea typeface="Cambria Math" panose="02040503050406030204" pitchFamily="18" charset="0"/>
                          </a:rPr>
                          <m:t>r</m:t>
                        </m:r>
                        <m:r>
                          <m:rPr>
                            <m:nor/>
                          </m:rPr>
                          <a:rPr lang="en-US" altLang="zh-CN" sz="2800" dirty="0">
                            <a:latin typeface="Cambria Math" panose="02040503050406030204" pitchFamily="18" charset="0"/>
                            <a:ea typeface="Cambria Math" panose="02040503050406030204" pitchFamily="18" charset="0"/>
                          </a:rPr>
                          <m:t>)</m:t>
                        </m:r>
                      </m:e>
                      <m:sup>
                        <m:r>
                          <a:rPr lang="en-US" altLang="zh-CN" sz="2800" b="0" i="1" smtClean="0">
                            <a:latin typeface="Cambria Math" panose="02040503050406030204" pitchFamily="18" charset="0"/>
                            <a:ea typeface="Cambria Math" panose="02040503050406030204" pitchFamily="18" charset="0"/>
                          </a:rPr>
                          <m:t>𝑛</m:t>
                        </m:r>
                      </m:sup>
                    </m:sSup>
                  </m:oMath>
                </a14:m>
                <a:endParaRPr lang="en-US" altLang="zh-CN" sz="2800" dirty="0">
                  <a:latin typeface="Cambria Math" panose="02040503050406030204" pitchFamily="18" charset="0"/>
                  <a:ea typeface="Cambria Math" panose="02040503050406030204" pitchFamily="18" charset="0"/>
                </a:endParaRPr>
              </a:p>
              <a:p>
                <a:r>
                  <a:rPr lang="en-US" altLang="zh-CN" sz="2800" dirty="0">
                    <a:latin typeface="Cambria Math" panose="02040503050406030204" pitchFamily="18" charset="0"/>
                    <a:ea typeface="Cambria Math" panose="02040503050406030204" pitchFamily="18" charset="0"/>
                  </a:rPr>
                  <a:t>	              </a:t>
                </a:r>
                <a14:m>
                  <m:oMath xmlns:m="http://schemas.openxmlformats.org/officeDocument/2006/math">
                    <m:r>
                      <a:rPr lang="en-US" altLang="zh-CN" sz="2800" b="0" i="1" smtClean="0">
                        <a:latin typeface="Cambria Math" panose="02040503050406030204" pitchFamily="18" charset="0"/>
                        <a:ea typeface="Cambria Math" panose="02040503050406030204" pitchFamily="18" charset="0"/>
                      </a:rPr>
                      <m:t>𝐼</m:t>
                    </m:r>
                    <m:r>
                      <a:rPr lang="en-US" altLang="zh-CN" sz="2800" b="0" i="1" smtClean="0">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𝑆</m:t>
                    </m:r>
                    <m:r>
                      <a:rPr lang="en-US" altLang="zh-CN" sz="2800" b="0" i="1" smtClean="0">
                        <a:latin typeface="Cambria Math" panose="02040503050406030204" pitchFamily="18" charset="0"/>
                        <a:ea typeface="Cambria Math" panose="02040503050406030204" pitchFamily="18" charset="0"/>
                      </a:rPr>
                      <m:t>−</m:t>
                    </m:r>
                    <m:r>
                      <a:rPr lang="en-US" altLang="zh-CN" sz="2800" b="0" i="1" smtClean="0">
                        <a:latin typeface="Cambria Math" panose="02040503050406030204" pitchFamily="18" charset="0"/>
                        <a:ea typeface="Cambria Math" panose="02040503050406030204" pitchFamily="18" charset="0"/>
                      </a:rPr>
                      <m:t>𝑃</m:t>
                    </m:r>
                  </m:oMath>
                </a14:m>
                <a:endParaRPr lang="en-US" altLang="zh-CN" sz="2800" b="0" dirty="0">
                  <a:latin typeface="Cambria Math" panose="02040503050406030204" pitchFamily="18" charset="0"/>
                  <a:ea typeface="Cambria Math" panose="02040503050406030204" pitchFamily="18" charset="0"/>
                </a:endParaRPr>
              </a:p>
              <a:p>
                <a:r>
                  <a:rPr lang="zh-CN" altLang="en-US" sz="2800" dirty="0">
                    <a:ea typeface="Cambria Math" panose="02040503050406030204" pitchFamily="18" charset="0"/>
                  </a:rPr>
                  <a:t>其中</a:t>
                </a:r>
                <a:r>
                  <a:rPr lang="en-US" altLang="zh-CN" sz="2800" i="1" dirty="0">
                    <a:latin typeface="Cambria Math" panose="02040503050406030204" pitchFamily="18" charset="0"/>
                    <a:ea typeface="Cambria Math" panose="02040503050406030204" pitchFamily="18" charset="0"/>
                  </a:rPr>
                  <a:t>I</a:t>
                </a:r>
                <a:r>
                  <a:rPr lang="zh-CN" altLang="en-US" sz="2800" dirty="0">
                    <a:latin typeface="+mn-ea"/>
                  </a:rPr>
                  <a:t>为利息额；</a:t>
                </a:r>
                <a:r>
                  <a:rPr lang="en-US" altLang="zh-CN" sz="2800" i="1" dirty="0">
                    <a:latin typeface="Cambria Math" panose="02040503050406030204" pitchFamily="18" charset="0"/>
                    <a:ea typeface="Cambria Math" panose="02040503050406030204" pitchFamily="18" charset="0"/>
                  </a:rPr>
                  <a:t>P</a:t>
                </a:r>
                <a:r>
                  <a:rPr lang="zh-CN" altLang="en-US" sz="2800" dirty="0">
                    <a:latin typeface="+mn-ea"/>
                  </a:rPr>
                  <a:t>为本金，</a:t>
                </a:r>
                <a:r>
                  <a:rPr lang="en-US" altLang="zh-CN" sz="2800" i="1" dirty="0">
                    <a:latin typeface="Cambria Math" panose="02040503050406030204" pitchFamily="18" charset="0"/>
                    <a:ea typeface="Cambria Math" panose="02040503050406030204" pitchFamily="18" charset="0"/>
                  </a:rPr>
                  <a:t>r</a:t>
                </a:r>
                <a:r>
                  <a:rPr lang="zh-CN" altLang="en-US" sz="2800" dirty="0">
                    <a:latin typeface="+mn-ea"/>
                  </a:rPr>
                  <a:t>为利率，</a:t>
                </a:r>
                <a:r>
                  <a:rPr lang="en-US" altLang="zh-CN" sz="2800" i="1" dirty="0">
                    <a:latin typeface="Cambria Math" panose="02040503050406030204" pitchFamily="18" charset="0"/>
                    <a:ea typeface="Cambria Math" panose="02040503050406030204" pitchFamily="18" charset="0"/>
                  </a:rPr>
                  <a:t>n</a:t>
                </a:r>
                <a:r>
                  <a:rPr lang="zh-CN" altLang="en-US" sz="2800" dirty="0">
                    <a:latin typeface="+mn-ea"/>
                  </a:rPr>
                  <a:t>为借贷期限，</a:t>
                </a:r>
                <a:r>
                  <a:rPr lang="en-US" altLang="zh-CN" sz="2800" i="1" dirty="0">
                    <a:latin typeface="Cambria Math" panose="02040503050406030204" pitchFamily="18" charset="0"/>
                    <a:ea typeface="Cambria Math" panose="02040503050406030204" pitchFamily="18" charset="0"/>
                  </a:rPr>
                  <a:t>S</a:t>
                </a:r>
                <a:r>
                  <a:rPr lang="zh-CN" altLang="en-US" sz="2800" dirty="0">
                    <a:latin typeface="+mn-ea"/>
                  </a:rPr>
                  <a:t>为本息和</a:t>
                </a:r>
                <a:endParaRPr lang="en-US" altLang="zh-CN" sz="2800" i="1" dirty="0">
                  <a:latin typeface="Cambria Math" panose="02040503050406030204" pitchFamily="18" charset="0"/>
                  <a:ea typeface="Cambria Math" panose="02040503050406030204" pitchFamily="18" charset="0"/>
                </a:endParaRPr>
              </a:p>
            </p:txBody>
          </p:sp>
        </mc:Choice>
        <mc:Fallback xmlns="">
          <p:sp>
            <p:nvSpPr>
              <p:cNvPr id="2" name="文本框 1">
                <a:extLst>
                  <a:ext uri="{FF2B5EF4-FFF2-40B4-BE49-F238E27FC236}">
                    <a16:creationId xmlns:a16="http://schemas.microsoft.com/office/drawing/2014/main" id="{31D4494E-B9C1-4796-89A8-1894E8364B3A}"/>
                  </a:ext>
                </a:extLst>
              </p:cNvPr>
              <p:cNvSpPr txBox="1">
                <a:spLocks noRot="1" noChangeAspect="1" noMove="1" noResize="1" noEditPoints="1" noAdjustHandles="1" noChangeArrowheads="1" noChangeShapeType="1" noTextEdit="1"/>
              </p:cNvSpPr>
              <p:nvPr/>
            </p:nvSpPr>
            <p:spPr>
              <a:xfrm>
                <a:off x="932330" y="922160"/>
                <a:ext cx="10327341" cy="5013680"/>
              </a:xfrm>
              <a:prstGeom prst="rect">
                <a:avLst/>
              </a:prstGeom>
              <a:blipFill>
                <a:blip r:embed="rId4"/>
                <a:stretch>
                  <a:fillRect l="-1240" t="-1337" b="-243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4242131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794382"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利率决定因素</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901C48DE-102F-4328-8B60-5F3A18B5D8A1}"/>
              </a:ext>
            </a:extLst>
          </p:cNvPr>
          <p:cNvSpPr txBox="1"/>
          <p:nvPr/>
        </p:nvSpPr>
        <p:spPr>
          <a:xfrm>
            <a:off x="0" y="3139700"/>
            <a:ext cx="2447364" cy="954107"/>
          </a:xfrm>
          <a:prstGeom prst="rect">
            <a:avLst/>
          </a:prstGeom>
          <a:noFill/>
        </p:spPr>
        <p:txBody>
          <a:bodyPr wrap="square" rtlCol="0">
            <a:spAutoFit/>
          </a:bodyPr>
          <a:lstStyle/>
          <a:p>
            <a:pPr algn="l"/>
            <a:r>
              <a:rPr lang="zh-CN" altLang="en-US" sz="2800" dirty="0"/>
              <a:t>利率决定因素</a:t>
            </a:r>
            <a:endParaRPr lang="en-US" altLang="zh-CN" sz="2800" dirty="0"/>
          </a:p>
          <a:p>
            <a:pPr algn="l"/>
            <a:r>
              <a:rPr lang="zh-CN" altLang="en-US" sz="2800" dirty="0"/>
              <a:t> （</a:t>
            </a:r>
            <a:r>
              <a:rPr lang="zh-CN" altLang="en-US" sz="2800" b="1" dirty="0">
                <a:solidFill>
                  <a:srgbClr val="FF0000"/>
                </a:solidFill>
              </a:rPr>
              <a:t>会判断</a:t>
            </a:r>
            <a:r>
              <a:rPr lang="zh-CN" altLang="en-US" sz="2800" dirty="0"/>
              <a:t>）</a:t>
            </a:r>
          </a:p>
        </p:txBody>
      </p:sp>
      <p:sp>
        <p:nvSpPr>
          <p:cNvPr id="4" name="左大括号 3">
            <a:extLst>
              <a:ext uri="{FF2B5EF4-FFF2-40B4-BE49-F238E27FC236}">
                <a16:creationId xmlns:a16="http://schemas.microsoft.com/office/drawing/2014/main" id="{9C54B1E4-368D-4B80-8E99-188354585098}"/>
              </a:ext>
            </a:extLst>
          </p:cNvPr>
          <p:cNvSpPr/>
          <p:nvPr/>
        </p:nvSpPr>
        <p:spPr>
          <a:xfrm>
            <a:off x="2447364" y="1047861"/>
            <a:ext cx="304801" cy="513778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B990251B-566B-42EF-BB6F-DC72DD7E6DBB}"/>
              </a:ext>
            </a:extLst>
          </p:cNvPr>
          <p:cNvSpPr txBox="1"/>
          <p:nvPr/>
        </p:nvSpPr>
        <p:spPr>
          <a:xfrm>
            <a:off x="2895599" y="786251"/>
            <a:ext cx="8507507" cy="523220"/>
          </a:xfrm>
          <a:prstGeom prst="rect">
            <a:avLst/>
          </a:prstGeom>
          <a:noFill/>
        </p:spPr>
        <p:txBody>
          <a:bodyPr wrap="square" rtlCol="0">
            <a:spAutoFit/>
          </a:bodyPr>
          <a:lstStyle/>
          <a:p>
            <a:pPr algn="l"/>
            <a:r>
              <a:rPr lang="zh-CN" altLang="en-US" sz="2800" dirty="0"/>
              <a:t>平均利润率：利率通常在</a:t>
            </a:r>
            <a:r>
              <a:rPr lang="en-US" altLang="zh-CN" sz="2800" dirty="0"/>
              <a:t>0~</a:t>
            </a:r>
            <a:r>
              <a:rPr lang="zh-CN" altLang="en-US" sz="2800" dirty="0"/>
              <a:t>平均利润率之间波动</a:t>
            </a:r>
          </a:p>
        </p:txBody>
      </p:sp>
      <p:sp>
        <p:nvSpPr>
          <p:cNvPr id="11" name="文本框 10">
            <a:extLst>
              <a:ext uri="{FF2B5EF4-FFF2-40B4-BE49-F238E27FC236}">
                <a16:creationId xmlns:a16="http://schemas.microsoft.com/office/drawing/2014/main" id="{1E5B354E-7481-4845-A5E2-08A3F9D53895}"/>
              </a:ext>
            </a:extLst>
          </p:cNvPr>
          <p:cNvSpPr txBox="1"/>
          <p:nvPr/>
        </p:nvSpPr>
        <p:spPr>
          <a:xfrm>
            <a:off x="2895599" y="3355143"/>
            <a:ext cx="3433483" cy="523220"/>
          </a:xfrm>
          <a:prstGeom prst="rect">
            <a:avLst/>
          </a:prstGeom>
          <a:noFill/>
        </p:spPr>
        <p:txBody>
          <a:bodyPr wrap="square" rtlCol="0">
            <a:spAutoFit/>
          </a:bodyPr>
          <a:lstStyle/>
          <a:p>
            <a:pPr algn="l"/>
            <a:r>
              <a:rPr lang="zh-CN" altLang="en-US" sz="2800" dirty="0"/>
              <a:t>预期通胀率（</a:t>
            </a:r>
            <a:r>
              <a:rPr lang="zh-CN" altLang="en-US" sz="2800" dirty="0">
                <a:solidFill>
                  <a:srgbClr val="FF0000"/>
                </a:solidFill>
              </a:rPr>
              <a:t>正</a:t>
            </a:r>
            <a:r>
              <a:rPr lang="zh-CN" altLang="en-US" sz="2800" dirty="0"/>
              <a:t>相关）</a:t>
            </a:r>
          </a:p>
        </p:txBody>
      </p:sp>
      <p:sp>
        <p:nvSpPr>
          <p:cNvPr id="12" name="文本框 11">
            <a:extLst>
              <a:ext uri="{FF2B5EF4-FFF2-40B4-BE49-F238E27FC236}">
                <a16:creationId xmlns:a16="http://schemas.microsoft.com/office/drawing/2014/main" id="{D5C96DE5-8011-4354-8BB8-7E03BA981BFF}"/>
              </a:ext>
            </a:extLst>
          </p:cNvPr>
          <p:cNvSpPr txBox="1"/>
          <p:nvPr/>
        </p:nvSpPr>
        <p:spPr>
          <a:xfrm>
            <a:off x="2895599" y="2070697"/>
            <a:ext cx="3028246" cy="523220"/>
          </a:xfrm>
          <a:prstGeom prst="rect">
            <a:avLst/>
          </a:prstGeom>
          <a:noFill/>
        </p:spPr>
        <p:txBody>
          <a:bodyPr wrap="square" rtlCol="0">
            <a:spAutoFit/>
          </a:bodyPr>
          <a:lstStyle/>
          <a:p>
            <a:pPr algn="l"/>
            <a:r>
              <a:rPr lang="zh-CN" altLang="en-US" sz="2800" dirty="0"/>
              <a:t>借贷资金供求关系</a:t>
            </a:r>
          </a:p>
        </p:txBody>
      </p:sp>
      <p:sp>
        <p:nvSpPr>
          <p:cNvPr id="13" name="文本框 12">
            <a:extLst>
              <a:ext uri="{FF2B5EF4-FFF2-40B4-BE49-F238E27FC236}">
                <a16:creationId xmlns:a16="http://schemas.microsoft.com/office/drawing/2014/main" id="{D29F68CE-7586-424E-A50B-14BFAF3E65E0}"/>
              </a:ext>
            </a:extLst>
          </p:cNvPr>
          <p:cNvSpPr txBox="1"/>
          <p:nvPr/>
        </p:nvSpPr>
        <p:spPr>
          <a:xfrm>
            <a:off x="2895599" y="5924037"/>
            <a:ext cx="2436575" cy="523220"/>
          </a:xfrm>
          <a:prstGeom prst="rect">
            <a:avLst/>
          </a:prstGeom>
          <a:noFill/>
        </p:spPr>
        <p:txBody>
          <a:bodyPr wrap="square" rtlCol="0">
            <a:spAutoFit/>
          </a:bodyPr>
          <a:lstStyle/>
          <a:p>
            <a:pPr algn="l"/>
            <a:r>
              <a:rPr lang="zh-CN" altLang="en-US" sz="2800" dirty="0"/>
              <a:t>国际收支状况</a:t>
            </a:r>
          </a:p>
        </p:txBody>
      </p:sp>
      <p:sp>
        <p:nvSpPr>
          <p:cNvPr id="14" name="文本框 13">
            <a:extLst>
              <a:ext uri="{FF2B5EF4-FFF2-40B4-BE49-F238E27FC236}">
                <a16:creationId xmlns:a16="http://schemas.microsoft.com/office/drawing/2014/main" id="{518CC49A-0C8F-49EF-AE0E-1B6E2B6F3DEB}"/>
              </a:ext>
            </a:extLst>
          </p:cNvPr>
          <p:cNvSpPr txBox="1"/>
          <p:nvPr/>
        </p:nvSpPr>
        <p:spPr>
          <a:xfrm>
            <a:off x="2895599" y="4639589"/>
            <a:ext cx="3037209" cy="523220"/>
          </a:xfrm>
          <a:prstGeom prst="rect">
            <a:avLst/>
          </a:prstGeom>
          <a:noFill/>
        </p:spPr>
        <p:txBody>
          <a:bodyPr wrap="square" rtlCol="0">
            <a:spAutoFit/>
          </a:bodyPr>
          <a:lstStyle/>
          <a:p>
            <a:pPr algn="l"/>
            <a:r>
              <a:rPr lang="zh-CN" altLang="en-US" sz="2800" dirty="0"/>
              <a:t>中央银行货币政策</a:t>
            </a:r>
          </a:p>
        </p:txBody>
      </p:sp>
      <p:sp>
        <p:nvSpPr>
          <p:cNvPr id="6" name="左大括号 5">
            <a:extLst>
              <a:ext uri="{FF2B5EF4-FFF2-40B4-BE49-F238E27FC236}">
                <a16:creationId xmlns:a16="http://schemas.microsoft.com/office/drawing/2014/main" id="{35463F9C-E4CD-41A4-AE2B-7F5F90B4BFDD}"/>
              </a:ext>
            </a:extLst>
          </p:cNvPr>
          <p:cNvSpPr/>
          <p:nvPr/>
        </p:nvSpPr>
        <p:spPr>
          <a:xfrm>
            <a:off x="5932808" y="1839248"/>
            <a:ext cx="172157" cy="98611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F771DC14-A8C1-4394-A43E-24C131FF60D5}"/>
              </a:ext>
            </a:extLst>
          </p:cNvPr>
          <p:cNvSpPr txBox="1"/>
          <p:nvPr/>
        </p:nvSpPr>
        <p:spPr>
          <a:xfrm>
            <a:off x="6147962" y="1577638"/>
            <a:ext cx="3637845" cy="523220"/>
          </a:xfrm>
          <a:prstGeom prst="rect">
            <a:avLst/>
          </a:prstGeom>
          <a:noFill/>
        </p:spPr>
        <p:txBody>
          <a:bodyPr wrap="square" rtlCol="0">
            <a:spAutoFit/>
          </a:bodyPr>
          <a:lstStyle/>
          <a:p>
            <a:pPr algn="l"/>
            <a:r>
              <a:rPr lang="zh-CN" altLang="en-US" sz="2800" dirty="0"/>
              <a:t>供大于求，利率下降</a:t>
            </a:r>
          </a:p>
        </p:txBody>
      </p:sp>
      <p:sp>
        <p:nvSpPr>
          <p:cNvPr id="17" name="文本框 16">
            <a:extLst>
              <a:ext uri="{FF2B5EF4-FFF2-40B4-BE49-F238E27FC236}">
                <a16:creationId xmlns:a16="http://schemas.microsoft.com/office/drawing/2014/main" id="{2E1E9F7F-CA4E-4089-9E76-713CF0B1A4E9}"/>
              </a:ext>
            </a:extLst>
          </p:cNvPr>
          <p:cNvSpPr txBox="1"/>
          <p:nvPr/>
        </p:nvSpPr>
        <p:spPr>
          <a:xfrm>
            <a:off x="6147962" y="2508215"/>
            <a:ext cx="3637845" cy="523220"/>
          </a:xfrm>
          <a:prstGeom prst="rect">
            <a:avLst/>
          </a:prstGeom>
          <a:noFill/>
        </p:spPr>
        <p:txBody>
          <a:bodyPr wrap="square" rtlCol="0">
            <a:spAutoFit/>
          </a:bodyPr>
          <a:lstStyle/>
          <a:p>
            <a:pPr algn="l"/>
            <a:r>
              <a:rPr lang="zh-CN" altLang="en-US" sz="2800" dirty="0"/>
              <a:t>供小于求，利率上升</a:t>
            </a:r>
          </a:p>
        </p:txBody>
      </p:sp>
      <p:sp>
        <p:nvSpPr>
          <p:cNvPr id="18" name="左大括号 17">
            <a:extLst>
              <a:ext uri="{FF2B5EF4-FFF2-40B4-BE49-F238E27FC236}">
                <a16:creationId xmlns:a16="http://schemas.microsoft.com/office/drawing/2014/main" id="{568FC600-A75E-4D44-B184-5ECCA73CCED4}"/>
              </a:ext>
            </a:extLst>
          </p:cNvPr>
          <p:cNvSpPr/>
          <p:nvPr/>
        </p:nvSpPr>
        <p:spPr>
          <a:xfrm>
            <a:off x="5932808" y="4408140"/>
            <a:ext cx="172157" cy="98611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7F298311-FA92-4B4D-8874-BA01C9CCE75B}"/>
              </a:ext>
            </a:extLst>
          </p:cNvPr>
          <p:cNvSpPr txBox="1"/>
          <p:nvPr/>
        </p:nvSpPr>
        <p:spPr>
          <a:xfrm>
            <a:off x="6135343" y="4138427"/>
            <a:ext cx="3637845" cy="523220"/>
          </a:xfrm>
          <a:prstGeom prst="rect">
            <a:avLst/>
          </a:prstGeom>
          <a:noFill/>
        </p:spPr>
        <p:txBody>
          <a:bodyPr wrap="square" rtlCol="0">
            <a:spAutoFit/>
          </a:bodyPr>
          <a:lstStyle/>
          <a:p>
            <a:pPr algn="l"/>
            <a:r>
              <a:rPr lang="zh-CN" altLang="en-US" sz="2800" dirty="0"/>
              <a:t>紧缩政策，利率上升</a:t>
            </a:r>
          </a:p>
        </p:txBody>
      </p:sp>
      <p:sp>
        <p:nvSpPr>
          <p:cNvPr id="20" name="文本框 19">
            <a:extLst>
              <a:ext uri="{FF2B5EF4-FFF2-40B4-BE49-F238E27FC236}">
                <a16:creationId xmlns:a16="http://schemas.microsoft.com/office/drawing/2014/main" id="{805B6AF5-BC10-4FFE-B644-F388A9B74DD7}"/>
              </a:ext>
            </a:extLst>
          </p:cNvPr>
          <p:cNvSpPr txBox="1"/>
          <p:nvPr/>
        </p:nvSpPr>
        <p:spPr>
          <a:xfrm>
            <a:off x="6164064" y="5077107"/>
            <a:ext cx="3637845" cy="523220"/>
          </a:xfrm>
          <a:prstGeom prst="rect">
            <a:avLst/>
          </a:prstGeom>
          <a:noFill/>
        </p:spPr>
        <p:txBody>
          <a:bodyPr wrap="square" rtlCol="0">
            <a:spAutoFit/>
          </a:bodyPr>
          <a:lstStyle/>
          <a:p>
            <a:pPr algn="l"/>
            <a:r>
              <a:rPr lang="zh-CN" altLang="en-US" sz="2800" dirty="0"/>
              <a:t>扩张政策，利率下降</a:t>
            </a:r>
          </a:p>
        </p:txBody>
      </p:sp>
      <p:sp>
        <p:nvSpPr>
          <p:cNvPr id="21" name="左大括号 20">
            <a:extLst>
              <a:ext uri="{FF2B5EF4-FFF2-40B4-BE49-F238E27FC236}">
                <a16:creationId xmlns:a16="http://schemas.microsoft.com/office/drawing/2014/main" id="{FEB6F2D8-636B-4D25-A8B7-0E5527F1820D}"/>
              </a:ext>
            </a:extLst>
          </p:cNvPr>
          <p:cNvSpPr/>
          <p:nvPr/>
        </p:nvSpPr>
        <p:spPr>
          <a:xfrm>
            <a:off x="5199529" y="5692588"/>
            <a:ext cx="172157" cy="98611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47B336F3-95B8-466C-904C-412890BA70E6}"/>
              </a:ext>
            </a:extLst>
          </p:cNvPr>
          <p:cNvSpPr txBox="1"/>
          <p:nvPr/>
        </p:nvSpPr>
        <p:spPr>
          <a:xfrm>
            <a:off x="5330429" y="5484464"/>
            <a:ext cx="6278865" cy="523220"/>
          </a:xfrm>
          <a:prstGeom prst="rect">
            <a:avLst/>
          </a:prstGeom>
          <a:noFill/>
        </p:spPr>
        <p:txBody>
          <a:bodyPr wrap="square" rtlCol="0">
            <a:spAutoFit/>
          </a:bodyPr>
          <a:lstStyle/>
          <a:p>
            <a:pPr algn="l"/>
            <a:r>
              <a:rPr lang="zh-CN" altLang="en-US" sz="2800" dirty="0"/>
              <a:t>持续大量逆差→提高利率大量引进外资</a:t>
            </a:r>
          </a:p>
        </p:txBody>
      </p:sp>
      <p:sp>
        <p:nvSpPr>
          <p:cNvPr id="24" name="文本框 23">
            <a:extLst>
              <a:ext uri="{FF2B5EF4-FFF2-40B4-BE49-F238E27FC236}">
                <a16:creationId xmlns:a16="http://schemas.microsoft.com/office/drawing/2014/main" id="{69D01E78-94D3-41B7-BE93-402220AF2F7C}"/>
              </a:ext>
            </a:extLst>
          </p:cNvPr>
          <p:cNvSpPr txBox="1"/>
          <p:nvPr/>
        </p:nvSpPr>
        <p:spPr>
          <a:xfrm>
            <a:off x="5330429" y="6130106"/>
            <a:ext cx="6278865" cy="523220"/>
          </a:xfrm>
          <a:prstGeom prst="rect">
            <a:avLst/>
          </a:prstGeom>
          <a:noFill/>
        </p:spPr>
        <p:txBody>
          <a:bodyPr wrap="square" rtlCol="0">
            <a:spAutoFit/>
          </a:bodyPr>
          <a:lstStyle/>
          <a:p>
            <a:pPr algn="l"/>
            <a:r>
              <a:rPr lang="zh-CN" altLang="en-US" sz="2800" dirty="0"/>
              <a:t>持续大量顺差→降低利率减少外资流入</a:t>
            </a:r>
          </a:p>
        </p:txBody>
      </p:sp>
    </p:spTree>
    <p:extLst>
      <p:ext uri="{BB962C8B-B14F-4D97-AF65-F5344CB8AC3E}">
        <p14:creationId xmlns:p14="http://schemas.microsoft.com/office/powerpoint/2010/main" val="2808729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948270"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利率的分类</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8CAE09F3-9FC4-4A9D-8533-3C2CBB1BC9E8}"/>
              </a:ext>
            </a:extLst>
          </p:cNvPr>
          <p:cNvSpPr txBox="1"/>
          <p:nvPr/>
        </p:nvSpPr>
        <p:spPr>
          <a:xfrm>
            <a:off x="1138518" y="1874729"/>
            <a:ext cx="9914965" cy="3108543"/>
          </a:xfrm>
          <a:prstGeom prst="rect">
            <a:avLst/>
          </a:prstGeom>
          <a:noFill/>
        </p:spPr>
        <p:txBody>
          <a:bodyPr wrap="square" rtlCol="0">
            <a:spAutoFit/>
          </a:bodyPr>
          <a:lstStyle/>
          <a:p>
            <a:pPr algn="l"/>
            <a:r>
              <a:rPr lang="zh-CN" altLang="en-US" sz="2800" dirty="0"/>
              <a:t>利率种类</a:t>
            </a:r>
            <a:endParaRPr lang="en-US" altLang="zh-CN" sz="2800" dirty="0"/>
          </a:p>
          <a:p>
            <a:pPr marL="571500" indent="-571500" algn="l">
              <a:buFont typeface="+mj-lt"/>
              <a:buAutoNum type="romanUcPeriod"/>
            </a:pPr>
            <a:r>
              <a:rPr lang="zh-CN" altLang="en-US" sz="2800" dirty="0"/>
              <a:t>市场利率、官方利率、公定利率</a:t>
            </a:r>
            <a:endParaRPr lang="en-US" altLang="zh-CN" sz="2800" dirty="0"/>
          </a:p>
          <a:p>
            <a:pPr marL="571500" indent="-571500" algn="l">
              <a:buFont typeface="+mj-lt"/>
              <a:buAutoNum type="romanUcPeriod"/>
            </a:pPr>
            <a:r>
              <a:rPr lang="zh-CN" altLang="en-US" sz="2800" dirty="0"/>
              <a:t>固定利率、浮动利率</a:t>
            </a:r>
            <a:endParaRPr lang="en-US" altLang="zh-CN" sz="2800" dirty="0"/>
          </a:p>
          <a:p>
            <a:pPr marL="571500" indent="-571500" algn="l">
              <a:buFont typeface="+mj-lt"/>
              <a:buAutoNum type="romanUcPeriod"/>
            </a:pPr>
            <a:r>
              <a:rPr lang="zh-CN" altLang="en-US" sz="2800" dirty="0"/>
              <a:t>名义利率、实际利率（计算公式见本</a:t>
            </a:r>
            <a:r>
              <a:rPr lang="en-US" altLang="zh-CN" sz="2800" dirty="0"/>
              <a:t>PPT</a:t>
            </a:r>
            <a:r>
              <a:rPr lang="zh-CN" altLang="en-US" sz="2800" dirty="0"/>
              <a:t>第</a:t>
            </a:r>
            <a:r>
              <a:rPr lang="en-US" altLang="zh-CN" sz="2800" dirty="0"/>
              <a:t>5</a:t>
            </a:r>
            <a:r>
              <a:rPr lang="zh-CN" altLang="en-US" sz="2800" dirty="0"/>
              <a:t>页，课本</a:t>
            </a:r>
            <a:r>
              <a:rPr lang="en-US" altLang="zh-CN" sz="2800" dirty="0"/>
              <a:t>P44</a:t>
            </a:r>
            <a:r>
              <a:rPr lang="zh-CN" altLang="en-US" sz="2800" dirty="0"/>
              <a:t>）</a:t>
            </a:r>
            <a:endParaRPr lang="en-US" altLang="zh-CN" sz="2800" dirty="0"/>
          </a:p>
          <a:p>
            <a:pPr marL="571500" indent="-571500" algn="l">
              <a:buFont typeface="+mj-lt"/>
              <a:buAutoNum type="romanUcPeriod"/>
            </a:pPr>
            <a:r>
              <a:rPr lang="zh-CN" altLang="en-US" sz="2800" dirty="0"/>
              <a:t>一般利率、优惠利率</a:t>
            </a:r>
            <a:endParaRPr lang="en-US" altLang="zh-CN" sz="2800" dirty="0"/>
          </a:p>
          <a:p>
            <a:pPr marL="571500" indent="-571500" algn="l">
              <a:buFont typeface="+mj-lt"/>
              <a:buAutoNum type="romanUcPeriod"/>
            </a:pPr>
            <a:r>
              <a:rPr lang="zh-CN" altLang="en-US" sz="2800" dirty="0"/>
              <a:t>长期利率、短期利率</a:t>
            </a:r>
            <a:endParaRPr lang="en-US" altLang="zh-CN" sz="2800" dirty="0"/>
          </a:p>
          <a:p>
            <a:pPr algn="l"/>
            <a:r>
              <a:rPr lang="zh-CN" altLang="en-US" sz="2800" dirty="0"/>
              <a:t>（具体定义见课本</a:t>
            </a:r>
            <a:r>
              <a:rPr lang="en-US" altLang="zh-CN" sz="2800" dirty="0"/>
              <a:t>P43-44</a:t>
            </a:r>
            <a:r>
              <a:rPr lang="zh-CN" altLang="en-US" sz="2800" dirty="0"/>
              <a:t>）</a:t>
            </a:r>
          </a:p>
        </p:txBody>
      </p:sp>
    </p:spTree>
    <p:extLst>
      <p:ext uri="{BB962C8B-B14F-4D97-AF65-F5344CB8AC3E}">
        <p14:creationId xmlns:p14="http://schemas.microsoft.com/office/powerpoint/2010/main" val="42755115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C9DCD46B-6920-4A56-A1C7-4EF94907D2EB}"/>
              </a:ext>
            </a:extLst>
          </p:cNvPr>
          <p:cNvSpPr txBox="1"/>
          <p:nvPr/>
        </p:nvSpPr>
        <p:spPr>
          <a:xfrm>
            <a:off x="486607" y="250621"/>
            <a:ext cx="264687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利率对经济的影响</a:t>
            </a:r>
          </a:p>
        </p:txBody>
      </p:sp>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F374E421-AD82-4ED2-8807-CBEB21291DBD}"/>
              </a:ext>
            </a:extLst>
          </p:cNvPr>
          <p:cNvSpPr txBox="1"/>
          <p:nvPr/>
        </p:nvSpPr>
        <p:spPr>
          <a:xfrm>
            <a:off x="4358986" y="3167390"/>
            <a:ext cx="3474028" cy="523220"/>
          </a:xfrm>
          <a:prstGeom prst="rect">
            <a:avLst/>
          </a:prstGeom>
          <a:noFill/>
        </p:spPr>
        <p:txBody>
          <a:bodyPr wrap="none" rtlCol="0">
            <a:spAutoFit/>
          </a:bodyPr>
          <a:lstStyle/>
          <a:p>
            <a:pPr algn="l"/>
            <a:r>
              <a:rPr lang="zh-CN" altLang="en-US" sz="2800" dirty="0"/>
              <a:t>自行阅读课本</a:t>
            </a:r>
            <a:r>
              <a:rPr lang="en-US" altLang="zh-CN" sz="2800" dirty="0"/>
              <a:t>P44-46</a:t>
            </a:r>
            <a:endParaRPr lang="zh-CN" altLang="en-US" sz="2800" dirty="0"/>
          </a:p>
        </p:txBody>
      </p:sp>
    </p:spTree>
    <p:extLst>
      <p:ext uri="{BB962C8B-B14F-4D97-AF65-F5344CB8AC3E}">
        <p14:creationId xmlns:p14="http://schemas.microsoft.com/office/powerpoint/2010/main" val="8976902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868585" y="1869363"/>
              <a:ext cx="509458"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4</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766120" y="3930223"/>
            <a:ext cx="2659760"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利率理论</a:t>
            </a:r>
          </a:p>
        </p:txBody>
      </p:sp>
    </p:spTree>
    <p:extLst>
      <p:ext uri="{BB962C8B-B14F-4D97-AF65-F5344CB8AC3E}">
        <p14:creationId xmlns:p14="http://schemas.microsoft.com/office/powerpoint/2010/main" val="17703748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486605" y="250621"/>
            <a:ext cx="264687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古典学派利率理论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C738CA79-0522-4B2E-808A-36EC939504BF}"/>
              </a:ext>
            </a:extLst>
          </p:cNvPr>
          <p:cNvSpPr txBox="1"/>
          <p:nvPr/>
        </p:nvSpPr>
        <p:spPr>
          <a:xfrm>
            <a:off x="708212" y="1336120"/>
            <a:ext cx="10775576" cy="4185761"/>
          </a:xfrm>
          <a:prstGeom prst="rect">
            <a:avLst/>
          </a:prstGeom>
          <a:noFill/>
        </p:spPr>
        <p:txBody>
          <a:bodyPr wrap="square" rtlCol="0">
            <a:spAutoFit/>
          </a:bodyPr>
          <a:lstStyle/>
          <a:p>
            <a:pPr algn="l"/>
            <a:r>
              <a:rPr lang="zh-CN" altLang="en-US" sz="2800" dirty="0"/>
              <a:t>古典学派的</a:t>
            </a:r>
            <a:r>
              <a:rPr lang="zh-CN" altLang="en-US" sz="2800" b="1" dirty="0"/>
              <a:t>投资</a:t>
            </a:r>
            <a:r>
              <a:rPr lang="en-US" altLang="zh-CN" sz="2800" b="1" dirty="0"/>
              <a:t>-</a:t>
            </a:r>
            <a:r>
              <a:rPr lang="zh-CN" altLang="en-US" sz="2800" b="1" dirty="0"/>
              <a:t>储蓄理论</a:t>
            </a:r>
            <a:r>
              <a:rPr lang="zh-CN" altLang="en-US" sz="2800" dirty="0"/>
              <a:t>（</a:t>
            </a:r>
            <a:r>
              <a:rPr lang="zh-CN" altLang="en-US" sz="2800" b="1" dirty="0"/>
              <a:t>货币面纱论</a:t>
            </a:r>
            <a:r>
              <a:rPr lang="zh-CN" altLang="en-US" sz="2800" dirty="0"/>
              <a:t>）：</a:t>
            </a:r>
            <a:endParaRPr lang="en-US" altLang="zh-CN" sz="2800" dirty="0"/>
          </a:p>
          <a:p>
            <a:pPr algn="l"/>
            <a:r>
              <a:rPr lang="zh-CN" altLang="en-US" sz="2800" dirty="0"/>
              <a:t>古典学派从实际领域出发，投资代表货币需求，储蓄代表货币供给；</a:t>
            </a:r>
            <a:endParaRPr lang="en-US" altLang="zh-CN" sz="2800" dirty="0"/>
          </a:p>
          <a:p>
            <a:pPr algn="l"/>
            <a:r>
              <a:rPr lang="zh-CN" altLang="en-US" sz="2800" dirty="0"/>
              <a:t>当储蓄＞投资时，利率下降，储蓄减少，投资增加；反之同理</a:t>
            </a:r>
            <a:endParaRPr lang="en-US" altLang="zh-CN" sz="2800" dirty="0"/>
          </a:p>
          <a:p>
            <a:pPr algn="l"/>
            <a:r>
              <a:rPr lang="zh-CN" altLang="en-US" sz="2800" dirty="0"/>
              <a:t>因此</a:t>
            </a:r>
            <a:r>
              <a:rPr lang="zh-CN" altLang="en-US" sz="2800" dirty="0">
                <a:solidFill>
                  <a:srgbClr val="FF0000"/>
                </a:solidFill>
              </a:rPr>
              <a:t>古典学派认为市场经济会自动达到均衡</a:t>
            </a:r>
            <a:endParaRPr lang="en-US" altLang="zh-CN" sz="2800" dirty="0">
              <a:solidFill>
                <a:srgbClr val="FF0000"/>
              </a:solidFill>
            </a:endParaRPr>
          </a:p>
          <a:p>
            <a:pPr algn="l"/>
            <a:endParaRPr lang="en-US" altLang="zh-CN" sz="1400" dirty="0"/>
          </a:p>
          <a:p>
            <a:pPr algn="l"/>
            <a:r>
              <a:rPr lang="zh-CN" altLang="en-US" sz="2800" dirty="0"/>
              <a:t>代表理论：</a:t>
            </a:r>
            <a:endParaRPr lang="en-US" altLang="zh-CN" sz="2800" dirty="0"/>
          </a:p>
          <a:p>
            <a:pPr algn="l"/>
            <a:r>
              <a:rPr lang="en-US" altLang="zh-CN" sz="2800" dirty="0"/>
              <a:t>1.</a:t>
            </a:r>
            <a:r>
              <a:rPr lang="zh-CN" altLang="en-US" sz="2800" dirty="0"/>
              <a:t>时差论（庞巴维克）</a:t>
            </a:r>
            <a:endParaRPr lang="en-US" altLang="zh-CN" sz="2800" dirty="0"/>
          </a:p>
          <a:p>
            <a:pPr algn="l"/>
            <a:r>
              <a:rPr lang="en-US" altLang="zh-CN" sz="2800" dirty="0"/>
              <a:t>2.</a:t>
            </a:r>
            <a:r>
              <a:rPr lang="zh-CN" altLang="en-US" sz="2800" dirty="0"/>
              <a:t>等待说（又称为资本收益说，马歇尔）</a:t>
            </a:r>
            <a:endParaRPr lang="en-US" altLang="zh-CN" sz="2800" dirty="0"/>
          </a:p>
          <a:p>
            <a:pPr algn="l"/>
            <a:r>
              <a:rPr lang="en-US" altLang="zh-CN" sz="2800" dirty="0"/>
              <a:t>3.</a:t>
            </a:r>
            <a:r>
              <a:rPr lang="zh-CN" altLang="en-US" sz="2800" dirty="0"/>
              <a:t>自然利率说（维克赛尔）</a:t>
            </a:r>
            <a:endParaRPr lang="en-US" altLang="zh-CN" sz="2800" dirty="0"/>
          </a:p>
          <a:p>
            <a:pPr algn="l"/>
            <a:r>
              <a:rPr lang="en-US" altLang="zh-CN" sz="2800" dirty="0"/>
              <a:t>4.</a:t>
            </a:r>
            <a:r>
              <a:rPr lang="zh-CN" altLang="en-US" sz="2800" dirty="0"/>
              <a:t>时间偏好理论（费雪）</a:t>
            </a:r>
          </a:p>
        </p:txBody>
      </p:sp>
    </p:spTree>
    <p:extLst>
      <p:ext uri="{BB962C8B-B14F-4D97-AF65-F5344CB8AC3E}">
        <p14:creationId xmlns:p14="http://schemas.microsoft.com/office/powerpoint/2010/main" val="31656491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640493" y="250621"/>
            <a:ext cx="2339103"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流动性偏好理论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47DAD06C-BD01-4C97-A96E-E1ECE3D69B1B}"/>
                  </a:ext>
                </a:extLst>
              </p:cNvPr>
              <p:cNvSpPr txBox="1"/>
              <p:nvPr/>
            </p:nvSpPr>
            <p:spPr>
              <a:xfrm>
                <a:off x="331694" y="1047861"/>
                <a:ext cx="11528612" cy="5693866"/>
              </a:xfrm>
              <a:prstGeom prst="rect">
                <a:avLst/>
              </a:prstGeom>
              <a:noFill/>
            </p:spPr>
            <p:txBody>
              <a:bodyPr wrap="square" rtlCol="0">
                <a:spAutoFit/>
              </a:bodyPr>
              <a:lstStyle/>
              <a:p>
                <a:pPr algn="l"/>
                <a:r>
                  <a:rPr lang="zh-CN" altLang="en-US" sz="2800" b="1" dirty="0"/>
                  <a:t>流动性偏好理论</a:t>
                </a:r>
                <a:r>
                  <a:rPr lang="zh-CN" altLang="en-US" sz="2800" dirty="0"/>
                  <a:t>（凯恩斯）：</a:t>
                </a:r>
                <a:endParaRPr lang="en-US" altLang="zh-CN" sz="2800" dirty="0"/>
              </a:p>
              <a:p>
                <a:pPr algn="l"/>
                <a:r>
                  <a:rPr lang="zh-CN" altLang="en-US" sz="2800" dirty="0"/>
                  <a:t>凯恩斯认为货币是最富流动性的资产，利息是对人们放弃货币、</a:t>
                </a:r>
                <a:r>
                  <a:rPr lang="zh-CN" altLang="en-US" sz="2800" dirty="0">
                    <a:solidFill>
                      <a:srgbClr val="FF0000"/>
                    </a:solidFill>
                  </a:rPr>
                  <a:t>牺牲流动性的补偿</a:t>
                </a:r>
                <a:r>
                  <a:rPr lang="zh-CN" altLang="en-US" sz="2800" dirty="0"/>
                  <a:t>；他认为利率是</a:t>
                </a:r>
                <a:r>
                  <a:rPr lang="zh-CN" altLang="en-US" sz="2800" dirty="0">
                    <a:solidFill>
                      <a:srgbClr val="FF0000"/>
                    </a:solidFill>
                  </a:rPr>
                  <a:t>由货币领域的货币供给与货币需求决定的</a:t>
                </a:r>
                <a:r>
                  <a:rPr lang="zh-CN" altLang="en-US" sz="2800" dirty="0"/>
                  <a:t>；</a:t>
                </a:r>
                <a:endParaRPr lang="en-US" altLang="zh-CN" sz="2800" dirty="0"/>
              </a:p>
              <a:p>
                <a:pPr algn="l"/>
                <a:r>
                  <a:rPr lang="en-US" altLang="zh-CN" sz="2800" dirty="0"/>
                  <a:t>1.</a:t>
                </a:r>
                <a:r>
                  <a:rPr lang="zh-CN" altLang="en-US" sz="2800" b="1" dirty="0"/>
                  <a:t>基本假设</a:t>
                </a:r>
                <a:r>
                  <a:rPr lang="zh-CN" altLang="en-US" sz="2800" dirty="0"/>
                  <a:t>：</a:t>
                </a:r>
                <a:endParaRPr lang="en-US" altLang="zh-CN" sz="2800" dirty="0"/>
              </a:p>
              <a:p>
                <a:pPr algn="l"/>
                <a:r>
                  <a:rPr lang="zh-CN" altLang="en-US" sz="2800" dirty="0"/>
                  <a:t>（</a:t>
                </a:r>
                <a:r>
                  <a:rPr lang="en-US" altLang="zh-CN" sz="2800" dirty="0"/>
                  <a:t>1</a:t>
                </a:r>
                <a:r>
                  <a:rPr lang="zh-CN" altLang="en-US" sz="2800" dirty="0"/>
                  <a:t>）人们偏好流动性，主要是为了满足货币需求的三个动机</a:t>
                </a:r>
                <a:r>
                  <a:rPr lang="en-US" altLang="zh-CN" sz="2800" dirty="0"/>
                  <a:t>—</a:t>
                </a:r>
                <a:r>
                  <a:rPr lang="zh-CN" altLang="en-US" sz="2800" dirty="0"/>
                  <a:t>交易动机、预防动机和投机动机；</a:t>
                </a:r>
                <a:endParaRPr lang="en-US" altLang="zh-CN" sz="2800" dirty="0"/>
              </a:p>
              <a:p>
                <a:pPr algn="l"/>
                <a:r>
                  <a:rPr lang="zh-CN" altLang="en-US" sz="2800" dirty="0"/>
                  <a:t>（</a:t>
                </a:r>
                <a:r>
                  <a:rPr lang="en-US" altLang="zh-CN" sz="2800" dirty="0"/>
                  <a:t>2</a:t>
                </a:r>
                <a:r>
                  <a:rPr lang="zh-CN" altLang="en-US" sz="2800" dirty="0"/>
                  <a:t>）货币供给由中央银行控制，是个外生变量，即货币供给相对确定；</a:t>
                </a:r>
                <a:endParaRPr lang="en-US" altLang="zh-CN" sz="2800" dirty="0"/>
              </a:p>
              <a:p>
                <a:pPr algn="l"/>
                <a:r>
                  <a:rPr lang="en-US" altLang="zh-CN" sz="2800" b="1" dirty="0"/>
                  <a:t>2.</a:t>
                </a:r>
                <a:r>
                  <a:rPr lang="zh-CN" altLang="en-US" sz="2800" b="1" dirty="0"/>
                  <a:t>货币需求的</a:t>
                </a:r>
                <a:r>
                  <a:rPr lang="en-US" altLang="zh-CN" sz="2800" b="1" dirty="0"/>
                  <a:t>3</a:t>
                </a:r>
                <a:r>
                  <a:rPr lang="zh-CN" altLang="en-US" sz="2800" b="1" dirty="0"/>
                  <a:t>个动机</a:t>
                </a:r>
                <a:endParaRPr lang="en-US" altLang="zh-CN" sz="2800" b="1" dirty="0"/>
              </a:p>
              <a:p>
                <a:pPr algn="l"/>
                <a:r>
                  <a:rPr lang="zh-CN" altLang="en-US" sz="2800" dirty="0"/>
                  <a:t>（</a:t>
                </a:r>
                <a:r>
                  <a:rPr lang="en-US" altLang="zh-CN" sz="2800" dirty="0"/>
                  <a:t>1</a:t>
                </a:r>
                <a:r>
                  <a:rPr lang="zh-CN" altLang="en-US" sz="2800" dirty="0"/>
                  <a:t>）</a:t>
                </a:r>
                <a:r>
                  <a:rPr lang="zh-CN" altLang="en-US" sz="2800" b="1" dirty="0"/>
                  <a:t>交易动机</a:t>
                </a:r>
                <a:r>
                  <a:rPr lang="zh-CN" altLang="en-US" sz="2800" dirty="0"/>
                  <a:t>（交易动机产生的货币需求与收入</a:t>
                </a:r>
                <a:r>
                  <a:rPr lang="en-US" altLang="zh-CN" sz="2800" dirty="0"/>
                  <a:t>Y</a:t>
                </a:r>
                <a:r>
                  <a:rPr lang="zh-CN" altLang="en-US" sz="2800" dirty="0">
                    <a:solidFill>
                      <a:srgbClr val="FF0000"/>
                    </a:solidFill>
                  </a:rPr>
                  <a:t>正</a:t>
                </a:r>
                <a:r>
                  <a:rPr lang="zh-CN" altLang="en-US" sz="2800" dirty="0"/>
                  <a:t>相关）</a:t>
                </a:r>
                <a:endParaRPr lang="en-US" altLang="zh-CN" sz="2800" dirty="0"/>
              </a:p>
              <a:p>
                <a:pPr algn="l"/>
                <a:r>
                  <a:rPr lang="zh-CN" altLang="en-US" sz="2800" dirty="0"/>
                  <a:t>（</a:t>
                </a:r>
                <a:r>
                  <a:rPr lang="en-US" altLang="zh-CN" sz="2800" dirty="0"/>
                  <a:t>2</a:t>
                </a:r>
                <a:r>
                  <a:rPr lang="zh-CN" altLang="en-US" sz="2800" dirty="0"/>
                  <a:t>）</a:t>
                </a:r>
                <a:r>
                  <a:rPr lang="zh-CN" altLang="en-US" sz="2800" b="1" dirty="0"/>
                  <a:t>预防动机</a:t>
                </a:r>
                <a:r>
                  <a:rPr lang="zh-CN" altLang="en-US" sz="2800" dirty="0"/>
                  <a:t>（预防动机产生的货币需求与收入</a:t>
                </a:r>
                <a:r>
                  <a:rPr lang="en-US" altLang="zh-CN" sz="2800" dirty="0"/>
                  <a:t>Y</a:t>
                </a:r>
                <a:r>
                  <a:rPr lang="zh-CN" altLang="en-US" sz="2800" dirty="0">
                    <a:solidFill>
                      <a:srgbClr val="FF0000"/>
                    </a:solidFill>
                  </a:rPr>
                  <a:t>正</a:t>
                </a:r>
                <a:r>
                  <a:rPr lang="zh-CN" altLang="en-US" sz="2800" dirty="0"/>
                  <a:t>相关）</a:t>
                </a:r>
                <a:endParaRPr lang="en-US" altLang="zh-CN" sz="2800" dirty="0"/>
              </a:p>
              <a:p>
                <a:r>
                  <a:rPr lang="zh-CN" altLang="en-US" sz="2800" dirty="0"/>
                  <a:t>（</a:t>
                </a:r>
                <a:r>
                  <a:rPr lang="en-US" altLang="zh-CN" sz="2800" dirty="0"/>
                  <a:t>3</a:t>
                </a:r>
                <a:r>
                  <a:rPr lang="zh-CN" altLang="en-US" sz="2800" dirty="0"/>
                  <a:t>）</a:t>
                </a:r>
                <a:r>
                  <a:rPr lang="zh-CN" altLang="en-US" sz="2800" b="1" dirty="0"/>
                  <a:t>投机动机</a:t>
                </a:r>
                <a:r>
                  <a:rPr lang="zh-CN" altLang="en-US" sz="2800" dirty="0"/>
                  <a:t>（投机动机产生的货币需求与利率</a:t>
                </a:r>
                <a14:m>
                  <m:oMath xmlns:m="http://schemas.openxmlformats.org/officeDocument/2006/math">
                    <m:r>
                      <a:rPr lang="en-US" altLang="zh-CN" sz="2800" b="0" i="1" smtClean="0">
                        <a:latin typeface="Cambria Math" panose="02040503050406030204" pitchFamily="18" charset="0"/>
                      </a:rPr>
                      <m:t>𝑖</m:t>
                    </m:r>
                  </m:oMath>
                </a14:m>
                <a:r>
                  <a:rPr lang="zh-CN" altLang="en-US" sz="2800" dirty="0">
                    <a:solidFill>
                      <a:srgbClr val="FF0000"/>
                    </a:solidFill>
                  </a:rPr>
                  <a:t>负</a:t>
                </a:r>
                <a:r>
                  <a:rPr lang="zh-CN" altLang="en-US" sz="2800" dirty="0"/>
                  <a:t>相关，利率越高持有货币的成本就越高）</a:t>
                </a:r>
                <a:endParaRPr lang="en-US" altLang="zh-CN" sz="2800" dirty="0"/>
              </a:p>
              <a:p>
                <a:pPr algn="l"/>
                <a:endParaRPr lang="zh-CN" altLang="en-US" sz="2800" dirty="0"/>
              </a:p>
            </p:txBody>
          </p:sp>
        </mc:Choice>
        <mc:Fallback xmlns="">
          <p:sp>
            <p:nvSpPr>
              <p:cNvPr id="2" name="文本框 1">
                <a:extLst>
                  <a:ext uri="{FF2B5EF4-FFF2-40B4-BE49-F238E27FC236}">
                    <a16:creationId xmlns:a16="http://schemas.microsoft.com/office/drawing/2014/main" id="{47DAD06C-BD01-4C97-A96E-E1ECE3D69B1B}"/>
                  </a:ext>
                </a:extLst>
              </p:cNvPr>
              <p:cNvSpPr txBox="1">
                <a:spLocks noRot="1" noChangeAspect="1" noMove="1" noResize="1" noEditPoints="1" noAdjustHandles="1" noChangeArrowheads="1" noChangeShapeType="1" noTextEdit="1"/>
              </p:cNvSpPr>
              <p:nvPr/>
            </p:nvSpPr>
            <p:spPr>
              <a:xfrm>
                <a:off x="331694" y="1047861"/>
                <a:ext cx="11528612" cy="5693866"/>
              </a:xfrm>
              <a:prstGeom prst="rect">
                <a:avLst/>
              </a:prstGeom>
              <a:blipFill>
                <a:blip r:embed="rId4"/>
                <a:stretch>
                  <a:fillRect l="-1057" t="-1285" r="-296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174676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640492" y="250621"/>
            <a:ext cx="2339103"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流动性偏好理论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25949D74-1455-4F0F-A473-1F713445740E}"/>
              </a:ext>
            </a:extLst>
          </p:cNvPr>
          <p:cNvSpPr txBox="1"/>
          <p:nvPr/>
        </p:nvSpPr>
        <p:spPr>
          <a:xfrm>
            <a:off x="663388" y="905232"/>
            <a:ext cx="10865224" cy="5047536"/>
          </a:xfrm>
          <a:prstGeom prst="rect">
            <a:avLst/>
          </a:prstGeom>
          <a:noFill/>
        </p:spPr>
        <p:txBody>
          <a:bodyPr wrap="square" rtlCol="0">
            <a:spAutoFit/>
          </a:bodyPr>
          <a:lstStyle/>
          <a:p>
            <a:pPr algn="l"/>
            <a:r>
              <a:rPr lang="en-US" altLang="zh-CN" sz="2800" b="1" dirty="0"/>
              <a:t>3.</a:t>
            </a:r>
            <a:r>
              <a:rPr lang="zh-CN" altLang="en-US" sz="2800" b="1" dirty="0"/>
              <a:t>重要观点：</a:t>
            </a:r>
            <a:endParaRPr lang="en-US" altLang="zh-CN" sz="2800" b="1" dirty="0"/>
          </a:p>
          <a:p>
            <a:pPr marL="514350" indent="-514350" algn="l">
              <a:buFont typeface="+mj-ea"/>
              <a:buAutoNum type="circleNumDbPlain"/>
            </a:pPr>
            <a:r>
              <a:rPr lang="zh-CN" altLang="en-US" sz="2800" dirty="0"/>
              <a:t>人们只持有债券和货币</a:t>
            </a:r>
            <a:endParaRPr lang="en-US" altLang="zh-CN" sz="2800" dirty="0"/>
          </a:p>
          <a:p>
            <a:pPr marL="514350" indent="-514350" algn="l">
              <a:buFont typeface="+mj-ea"/>
              <a:buAutoNum type="circleNumDbPlain"/>
            </a:pPr>
            <a:r>
              <a:rPr lang="zh-CN" altLang="en-US" sz="2800" dirty="0"/>
              <a:t>在货币供给相对确定的情况下，利率在很大程度上受货币需求的影响；当利率下降到一定水平以后，货币需求弹性将会变得无穷大，形成“</a:t>
            </a:r>
            <a:r>
              <a:rPr lang="zh-CN" altLang="en-US" sz="2800" dirty="0">
                <a:solidFill>
                  <a:srgbClr val="FF0000"/>
                </a:solidFill>
              </a:rPr>
              <a:t>流动性陷阱</a:t>
            </a:r>
            <a:r>
              <a:rPr lang="zh-CN" altLang="en-US" sz="2800" dirty="0"/>
              <a:t>”；</a:t>
            </a:r>
            <a:endParaRPr lang="en-US" altLang="zh-CN" sz="2800" dirty="0"/>
          </a:p>
          <a:p>
            <a:pPr marL="514350" indent="-514350" algn="l">
              <a:buFont typeface="+mj-ea"/>
              <a:buAutoNum type="circleNumDbPlain"/>
            </a:pPr>
            <a:r>
              <a:rPr lang="zh-CN" altLang="en-US" sz="2800" dirty="0"/>
              <a:t>预期未来利率上升，人们会抛售债券而持有货币；</a:t>
            </a:r>
            <a:endParaRPr lang="en-US" altLang="zh-CN" sz="2800" dirty="0"/>
          </a:p>
          <a:p>
            <a:pPr marL="514350" indent="-514350" algn="l">
              <a:buFont typeface="+mj-ea"/>
              <a:buAutoNum type="circleNumDbPlain"/>
            </a:pPr>
            <a:r>
              <a:rPr lang="zh-CN" altLang="en-US" sz="2800" dirty="0"/>
              <a:t>实际货币需求</a:t>
            </a:r>
            <a:r>
              <a:rPr lang="zh-CN" altLang="en-US" sz="2800" dirty="0">
                <a:solidFill>
                  <a:srgbClr val="FF0000"/>
                </a:solidFill>
              </a:rPr>
              <a:t>与实际收入正相关，与名义利率负相关</a:t>
            </a:r>
            <a:endParaRPr lang="en-US" altLang="zh-CN" sz="2800" dirty="0">
              <a:solidFill>
                <a:srgbClr val="FF0000"/>
              </a:solidFill>
            </a:endParaRPr>
          </a:p>
          <a:p>
            <a:pPr algn="l"/>
            <a:endParaRPr lang="en-US" altLang="zh-CN" sz="1400" dirty="0">
              <a:solidFill>
                <a:srgbClr val="FF0000"/>
              </a:solidFill>
            </a:endParaRPr>
          </a:p>
          <a:p>
            <a:pPr algn="l"/>
            <a:r>
              <a:rPr lang="en-US" altLang="zh-CN" sz="2800" b="1" dirty="0"/>
              <a:t>4.</a:t>
            </a:r>
            <a:r>
              <a:rPr lang="zh-CN" altLang="en-US" sz="2800" b="1" dirty="0"/>
              <a:t>理论评价：</a:t>
            </a:r>
            <a:endParaRPr lang="en-US" altLang="zh-CN" sz="2800" b="1" dirty="0"/>
          </a:p>
          <a:p>
            <a:pPr marL="514350" indent="-514350" algn="l">
              <a:buFont typeface="+mj-ea"/>
              <a:buAutoNum type="circleNumDbPlain"/>
            </a:pPr>
            <a:r>
              <a:rPr lang="zh-CN" altLang="en-US" sz="2800" dirty="0"/>
              <a:t>从货币领域研究利率的决定因素，仅仅把利率看成一种货币现象，</a:t>
            </a:r>
            <a:r>
              <a:rPr lang="zh-CN" altLang="en-US" sz="2800" dirty="0">
                <a:solidFill>
                  <a:srgbClr val="FF0000"/>
                </a:solidFill>
              </a:rPr>
              <a:t>忽视了实际因素对利率的影响</a:t>
            </a:r>
            <a:r>
              <a:rPr lang="zh-CN" altLang="en-US" sz="2800" dirty="0"/>
              <a:t>；</a:t>
            </a:r>
            <a:endParaRPr lang="en-US" altLang="zh-CN" sz="2800" dirty="0"/>
          </a:p>
          <a:p>
            <a:pPr marL="514350" indent="-514350" algn="l">
              <a:buFont typeface="+mj-ea"/>
              <a:buAutoNum type="circleNumDbPlain"/>
            </a:pPr>
            <a:r>
              <a:rPr lang="zh-CN" altLang="en-US" sz="2800" dirty="0"/>
              <a:t>将金融资产</a:t>
            </a:r>
            <a:r>
              <a:rPr lang="zh-CN" altLang="en-US" sz="2800" dirty="0">
                <a:solidFill>
                  <a:srgbClr val="FF0000"/>
                </a:solidFill>
              </a:rPr>
              <a:t>只分为货币和债券</a:t>
            </a:r>
            <a:r>
              <a:rPr lang="zh-CN" altLang="en-US" sz="2800" dirty="0"/>
              <a:t>，不符合实际；</a:t>
            </a:r>
            <a:endParaRPr lang="en-US" altLang="zh-CN" sz="2800" dirty="0"/>
          </a:p>
        </p:txBody>
      </p:sp>
      <p:pic>
        <p:nvPicPr>
          <p:cNvPr id="1028" name="Picture 4" descr="\mathbf{M_d=L_1+L_2= L_1(Y)+L_2(r)}">
            <a:extLst>
              <a:ext uri="{FF2B5EF4-FFF2-40B4-BE49-F238E27FC236}">
                <a16:creationId xmlns:a16="http://schemas.microsoft.com/office/drawing/2014/main" id="{07E8151D-F93A-4446-8833-83D7486BE6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35525" y="6095600"/>
            <a:ext cx="5268373" cy="380388"/>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079A14A6-B6D5-456E-94B3-04F422463685}"/>
              </a:ext>
            </a:extLst>
          </p:cNvPr>
          <p:cNvSpPr txBox="1"/>
          <p:nvPr/>
        </p:nvSpPr>
        <p:spPr>
          <a:xfrm>
            <a:off x="640492" y="5952768"/>
            <a:ext cx="2065195" cy="523220"/>
          </a:xfrm>
          <a:prstGeom prst="rect">
            <a:avLst/>
          </a:prstGeom>
          <a:noFill/>
        </p:spPr>
        <p:txBody>
          <a:bodyPr wrap="square" rtlCol="0">
            <a:spAutoFit/>
          </a:bodyPr>
          <a:lstStyle/>
          <a:p>
            <a:pPr algn="l"/>
            <a:r>
              <a:rPr lang="en-US" altLang="zh-CN" sz="2800" b="1" dirty="0"/>
              <a:t>5.</a:t>
            </a:r>
            <a:r>
              <a:rPr lang="zh-CN" altLang="en-US" sz="2800" b="1" dirty="0"/>
              <a:t>公式</a:t>
            </a:r>
          </a:p>
        </p:txBody>
      </p:sp>
    </p:spTree>
    <p:extLst>
      <p:ext uri="{BB962C8B-B14F-4D97-AF65-F5344CB8AC3E}">
        <p14:creationId xmlns:p14="http://schemas.microsoft.com/office/powerpoint/2010/main" val="42764269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989646" y="1869363"/>
              <a:ext cx="267335"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1</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161573" y="3930223"/>
            <a:ext cx="3868855"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预习内容检测</a:t>
            </a:r>
          </a:p>
        </p:txBody>
      </p:sp>
    </p:spTree>
    <p:extLst>
      <p:ext uri="{BB962C8B-B14F-4D97-AF65-F5344CB8AC3E}">
        <p14:creationId xmlns:p14="http://schemas.microsoft.com/office/powerpoint/2010/main" val="6974937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948268"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流动性陷阱</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pic>
        <p:nvPicPr>
          <p:cNvPr id="2050" name="Picture 2" descr="流动性陷阱图">
            <a:extLst>
              <a:ext uri="{FF2B5EF4-FFF2-40B4-BE49-F238E27FC236}">
                <a16:creationId xmlns:a16="http://schemas.microsoft.com/office/drawing/2014/main" id="{FE14FBCB-5AAC-4804-BBB4-1FC16EFB97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0563" y="1388690"/>
            <a:ext cx="3190875" cy="246697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A7A19446-5621-4811-93AD-E22084C481D8}"/>
              </a:ext>
            </a:extLst>
          </p:cNvPr>
          <p:cNvSpPr txBox="1"/>
          <p:nvPr/>
        </p:nvSpPr>
        <p:spPr>
          <a:xfrm>
            <a:off x="228600" y="4181316"/>
            <a:ext cx="11734800" cy="1815882"/>
          </a:xfrm>
          <a:prstGeom prst="rect">
            <a:avLst/>
          </a:prstGeom>
          <a:noFill/>
        </p:spPr>
        <p:txBody>
          <a:bodyPr wrap="square" rtlCol="0">
            <a:spAutoFit/>
          </a:bodyPr>
          <a:lstStyle/>
          <a:p>
            <a:pPr algn="l"/>
            <a:r>
              <a:rPr lang="zh-CN" altLang="en-US" sz="2800" b="1" dirty="0"/>
              <a:t>流动性陷阱</a:t>
            </a:r>
            <a:r>
              <a:rPr lang="zh-CN" altLang="en-US" sz="2800" dirty="0"/>
              <a:t>是凯恩斯提出的一种假说，指当一定时期的利率水平降低到不能再低时，人们就会产生利率上升而债券价格下降的预期，货币需求弹性就会变得无限大，即无论增加多少货币，都会被人们储存起来。发生流动性陷阱时，再宽松的货币政策也无法改变市场利率，</a:t>
            </a:r>
            <a:r>
              <a:rPr lang="zh-CN" altLang="en-US" sz="2800" b="1" dirty="0"/>
              <a:t>使得货币政策失效</a:t>
            </a:r>
            <a:r>
              <a:rPr lang="zh-CN" altLang="en-US" sz="2800" dirty="0"/>
              <a:t>。</a:t>
            </a:r>
          </a:p>
        </p:txBody>
      </p:sp>
    </p:spTree>
    <p:extLst>
      <p:ext uri="{BB962C8B-B14F-4D97-AF65-F5344CB8AC3E}">
        <p14:creationId xmlns:p14="http://schemas.microsoft.com/office/powerpoint/2010/main" val="30143441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794383"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可贷资金理论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E892D2BD-7DC9-4D9E-813B-2669CA0E514D}"/>
              </a:ext>
            </a:extLst>
          </p:cNvPr>
          <p:cNvSpPr txBox="1"/>
          <p:nvPr/>
        </p:nvSpPr>
        <p:spPr>
          <a:xfrm>
            <a:off x="407894" y="1659285"/>
            <a:ext cx="11376212" cy="3539430"/>
          </a:xfrm>
          <a:prstGeom prst="rect">
            <a:avLst/>
          </a:prstGeom>
          <a:noFill/>
        </p:spPr>
        <p:txBody>
          <a:bodyPr wrap="square" rtlCol="0">
            <a:spAutoFit/>
          </a:bodyPr>
          <a:lstStyle/>
          <a:p>
            <a:pPr algn="l"/>
            <a:r>
              <a:rPr lang="zh-CN" altLang="en-US" sz="2800" b="1" dirty="0"/>
              <a:t>可贷资金理论</a:t>
            </a:r>
            <a:r>
              <a:rPr lang="zh-CN" altLang="en-US" sz="2800" dirty="0"/>
              <a:t>（丹尼斯</a:t>
            </a:r>
            <a:r>
              <a:rPr lang="en-US" altLang="zh-CN" sz="2800" dirty="0"/>
              <a:t>·</a:t>
            </a:r>
            <a:r>
              <a:rPr lang="zh-CN" altLang="en-US" sz="2800" dirty="0"/>
              <a:t>霍尔姆</a:t>
            </a:r>
            <a:r>
              <a:rPr lang="en-US" altLang="zh-CN" sz="2800" dirty="0"/>
              <a:t>·</a:t>
            </a:r>
            <a:r>
              <a:rPr lang="zh-CN" altLang="en-US" sz="2800" dirty="0"/>
              <a:t>罗伯逊</a:t>
            </a:r>
            <a:r>
              <a:rPr lang="en-US" altLang="zh-CN" sz="2800" dirty="0"/>
              <a:t> </a:t>
            </a:r>
            <a:r>
              <a:rPr lang="zh-CN" altLang="en-US" sz="2800" dirty="0"/>
              <a:t>）：建立在古典学派利率理论和凯恩斯流动性偏好理论的基础上；</a:t>
            </a:r>
            <a:endParaRPr lang="en-US" altLang="zh-CN" sz="2800" dirty="0"/>
          </a:p>
          <a:p>
            <a:pPr algn="l"/>
            <a:r>
              <a:rPr lang="en-US" altLang="zh-CN" sz="2800" b="1" dirty="0"/>
              <a:t>1.</a:t>
            </a:r>
            <a:r>
              <a:rPr lang="zh-CN" altLang="en-US" sz="2800" b="1" dirty="0"/>
              <a:t>主要观点：</a:t>
            </a:r>
            <a:endParaRPr lang="en-US" altLang="zh-CN" sz="2800" b="1" dirty="0"/>
          </a:p>
          <a:p>
            <a:pPr marL="514350" indent="-514350" algn="l">
              <a:buFont typeface="+mj-ea"/>
              <a:buAutoNum type="circleNumDbPlain"/>
            </a:pPr>
            <a:r>
              <a:rPr lang="zh-CN" altLang="en-US" sz="2800" dirty="0">
                <a:solidFill>
                  <a:srgbClr val="FF0000"/>
                </a:solidFill>
              </a:rPr>
              <a:t>利率是由可贷资金的供给和需求决定的；</a:t>
            </a:r>
            <a:endParaRPr lang="en-US" altLang="zh-CN" sz="2800" dirty="0"/>
          </a:p>
          <a:p>
            <a:pPr marL="514350" indent="-514350" algn="l">
              <a:buFont typeface="+mj-ea"/>
              <a:buAutoNum type="circleNumDbPlain"/>
            </a:pPr>
            <a:r>
              <a:rPr lang="zh-CN" altLang="en-US" sz="2800" dirty="0"/>
              <a:t>实际因素和货币因素同时影响了可贷资金的供给和需求；</a:t>
            </a:r>
            <a:endParaRPr lang="en-US" altLang="zh-CN" sz="2800" dirty="0"/>
          </a:p>
          <a:p>
            <a:pPr algn="l"/>
            <a:r>
              <a:rPr lang="en-US" altLang="zh-CN" sz="2800" b="1" dirty="0"/>
              <a:t>2.</a:t>
            </a:r>
            <a:r>
              <a:rPr lang="zh-CN" altLang="en-US" sz="2800" b="1" dirty="0"/>
              <a:t>理论评价：</a:t>
            </a:r>
            <a:endParaRPr lang="en-US" altLang="zh-CN" sz="2800" b="1" dirty="0"/>
          </a:p>
          <a:p>
            <a:pPr marL="514350" indent="-514350" algn="l">
              <a:buFont typeface="+mj-ea"/>
              <a:buAutoNum type="circleNumDbPlain"/>
            </a:pPr>
            <a:r>
              <a:rPr lang="zh-CN" altLang="en-US" sz="2800" dirty="0"/>
              <a:t>可贷资金理论</a:t>
            </a:r>
            <a:r>
              <a:rPr lang="zh-CN" altLang="en-US" sz="2800" b="1" dirty="0"/>
              <a:t>同时考虑了实际因素和货币因素</a:t>
            </a:r>
            <a:r>
              <a:rPr lang="zh-CN" altLang="en-US" sz="2800" dirty="0"/>
              <a:t>；</a:t>
            </a:r>
            <a:endParaRPr lang="en-US" altLang="zh-CN" sz="2800" dirty="0"/>
          </a:p>
          <a:p>
            <a:pPr marL="514350" indent="-514350" algn="l">
              <a:buFont typeface="+mj-ea"/>
              <a:buAutoNum type="circleNumDbPlain"/>
            </a:pPr>
            <a:r>
              <a:rPr lang="zh-CN" altLang="en-US" sz="2800" dirty="0">
                <a:solidFill>
                  <a:srgbClr val="FF0000"/>
                </a:solidFill>
              </a:rPr>
              <a:t>未考虑收入对利率的影响</a:t>
            </a:r>
          </a:p>
        </p:txBody>
      </p:sp>
    </p:spTree>
    <p:extLst>
      <p:ext uri="{BB962C8B-B14F-4D97-AF65-F5344CB8AC3E}">
        <p14:creationId xmlns:p14="http://schemas.microsoft.com/office/powerpoint/2010/main" val="38867677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794379" y="250621"/>
            <a:ext cx="2031326"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可贷资金理论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pic>
        <p:nvPicPr>
          <p:cNvPr id="3" name="图片 2">
            <a:extLst>
              <a:ext uri="{FF2B5EF4-FFF2-40B4-BE49-F238E27FC236}">
                <a16:creationId xmlns:a16="http://schemas.microsoft.com/office/drawing/2014/main" id="{D43A97F5-5FC0-4618-8D00-FF4A650A3D3D}"/>
              </a:ext>
            </a:extLst>
          </p:cNvPr>
          <p:cNvPicPr>
            <a:picLocks noChangeAspect="1"/>
          </p:cNvPicPr>
          <p:nvPr/>
        </p:nvPicPr>
        <p:blipFill rotWithShape="1">
          <a:blip r:embed="rId4">
            <a:extLst>
              <a:ext uri="{28A0092B-C50C-407E-A947-70E740481C1C}">
                <a14:useLocalDpi xmlns:a14="http://schemas.microsoft.com/office/drawing/2010/main" val="0"/>
              </a:ext>
            </a:extLst>
          </a:blip>
          <a:srcRect l="14914" t="30692" r="14192" b="16858"/>
          <a:stretch/>
        </p:blipFill>
        <p:spPr>
          <a:xfrm rot="16200000">
            <a:off x="4338920" y="1036375"/>
            <a:ext cx="3514161" cy="3466544"/>
          </a:xfrm>
          <a:prstGeom prst="rect">
            <a:avLst/>
          </a:prstGeom>
        </p:spPr>
      </p:pic>
      <p:grpSp>
        <p:nvGrpSpPr>
          <p:cNvPr id="19" name="组合 18">
            <a:extLst>
              <a:ext uri="{FF2B5EF4-FFF2-40B4-BE49-F238E27FC236}">
                <a16:creationId xmlns:a16="http://schemas.microsoft.com/office/drawing/2014/main" id="{BBBF6177-1C84-4040-A4B5-3332A4B1BA09}"/>
              </a:ext>
            </a:extLst>
          </p:cNvPr>
          <p:cNvGrpSpPr/>
          <p:nvPr/>
        </p:nvGrpSpPr>
        <p:grpSpPr>
          <a:xfrm>
            <a:off x="1616633" y="4623301"/>
            <a:ext cx="8958734" cy="1046440"/>
            <a:chOff x="2052919" y="4763699"/>
            <a:chExt cx="8958734" cy="1046440"/>
          </a:xfrm>
        </p:grpSpPr>
        <p:grpSp>
          <p:nvGrpSpPr>
            <p:cNvPr id="8" name="组合 7">
              <a:extLst>
                <a:ext uri="{FF2B5EF4-FFF2-40B4-BE49-F238E27FC236}">
                  <a16:creationId xmlns:a16="http://schemas.microsoft.com/office/drawing/2014/main" id="{52294231-7E20-49C6-9C56-29C557FF2775}"/>
                </a:ext>
              </a:extLst>
            </p:cNvPr>
            <p:cNvGrpSpPr/>
            <p:nvPr/>
          </p:nvGrpSpPr>
          <p:grpSpPr>
            <a:xfrm>
              <a:off x="2052919" y="4763699"/>
              <a:ext cx="7216588" cy="1046440"/>
              <a:chOff x="1317813" y="5011271"/>
              <a:chExt cx="7216588" cy="1046440"/>
            </a:xfrm>
          </p:grpSpPr>
          <p:sp>
            <p:nvSpPr>
              <p:cNvPr id="4" name="文本框 3">
                <a:extLst>
                  <a:ext uri="{FF2B5EF4-FFF2-40B4-BE49-F238E27FC236}">
                    <a16:creationId xmlns:a16="http://schemas.microsoft.com/office/drawing/2014/main" id="{C4AF31EB-2146-4532-88E4-14EA609BF631}"/>
                  </a:ext>
                </a:extLst>
              </p:cNvPr>
              <p:cNvSpPr txBox="1"/>
              <p:nvPr/>
            </p:nvSpPr>
            <p:spPr>
              <a:xfrm>
                <a:off x="1317813" y="5011271"/>
                <a:ext cx="2339788" cy="523220"/>
              </a:xfrm>
              <a:prstGeom prst="rect">
                <a:avLst/>
              </a:prstGeom>
              <a:noFill/>
            </p:spPr>
            <p:txBody>
              <a:bodyPr wrap="square" rtlCol="0">
                <a:spAutoFit/>
              </a:bodyPr>
              <a:lstStyle/>
              <a:p>
                <a:pPr algn="l"/>
                <a:r>
                  <a:rPr lang="zh-CN" altLang="en-US" sz="2800" dirty="0"/>
                  <a:t>可贷资金供给：</a:t>
                </a:r>
              </a:p>
            </p:txBody>
          </p:sp>
          <p:sp>
            <p:nvSpPr>
              <p:cNvPr id="7" name="文本框 6">
                <a:extLst>
                  <a:ext uri="{FF2B5EF4-FFF2-40B4-BE49-F238E27FC236}">
                    <a16:creationId xmlns:a16="http://schemas.microsoft.com/office/drawing/2014/main" id="{A9F63091-C886-43AD-8B4D-EEA3C9F5F9E6}"/>
                  </a:ext>
                </a:extLst>
              </p:cNvPr>
              <p:cNvSpPr txBox="1"/>
              <p:nvPr/>
            </p:nvSpPr>
            <p:spPr>
              <a:xfrm>
                <a:off x="1317813" y="5534491"/>
                <a:ext cx="2339788" cy="523220"/>
              </a:xfrm>
              <a:prstGeom prst="rect">
                <a:avLst/>
              </a:prstGeom>
              <a:noFill/>
            </p:spPr>
            <p:txBody>
              <a:bodyPr wrap="square" rtlCol="0">
                <a:spAutoFit/>
              </a:bodyPr>
              <a:lstStyle/>
              <a:p>
                <a:pPr algn="l"/>
                <a:r>
                  <a:rPr lang="zh-CN" altLang="en-US" sz="2800" dirty="0"/>
                  <a:t>可贷资金需求：</a:t>
                </a:r>
              </a:p>
            </p:txBody>
          </p: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E552CA66-8765-407B-9DEF-47C97AD2A984}"/>
                      </a:ext>
                    </a:extLst>
                  </p:cNvPr>
                  <p:cNvSpPr txBox="1"/>
                  <p:nvPr/>
                </p:nvSpPr>
                <p:spPr>
                  <a:xfrm>
                    <a:off x="3729318" y="5011271"/>
                    <a:ext cx="4805083"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d>
                            <m:dPr>
                              <m:begChr m:val=""/>
                              <m:endChr m:val=""/>
                              <m:ctrlPr>
                                <a:rPr lang="zh-CN" altLang="en-US" sz="2800" i="1" smtClean="0">
                                  <a:solidFill>
                                    <a:srgbClr val="836967"/>
                                  </a:solidFill>
                                  <a:latin typeface="Cambria Math" panose="02040503050406030204" pitchFamily="18" charset="0"/>
                                </a:rPr>
                              </m:ctrlPr>
                            </m:dPr>
                            <m:e>
                              <m:d>
                                <m:dPr>
                                  <m:begChr m:val=""/>
                                  <m:endChr m:val=""/>
                                  <m:ctrlPr>
                                    <a:rPr lang="zh-CN" altLang="en-US" sz="2800" i="1">
                                      <a:solidFill>
                                        <a:srgbClr val="836967"/>
                                      </a:solidFill>
                                      <a:latin typeface="Cambria Math" panose="02040503050406030204" pitchFamily="18" charset="0"/>
                                    </a:rPr>
                                  </m:ctrlPr>
                                </m:dPr>
                                <m:e>
                                  <m:d>
                                    <m:dPr>
                                      <m:begChr m:val=""/>
                                      <m:endChr m:val=""/>
                                      <m:ctrlPr>
                                        <a:rPr lang="zh-CN" altLang="en-US" sz="2800" i="1">
                                          <a:solidFill>
                                            <a:srgbClr val="836967"/>
                                          </a:solidFill>
                                          <a:latin typeface="Cambria Math" panose="02040503050406030204" pitchFamily="18" charset="0"/>
                                        </a:rPr>
                                      </m:ctrlPr>
                                    </m:dPr>
                                    <m:e>
                                      <m:sSub>
                                        <m:sSubPr>
                                          <m:ctrlPr>
                                            <a:rPr lang="zh-CN" altLang="en-US" sz="2800" i="1">
                                              <a:solidFill>
                                                <a:srgbClr val="836967"/>
                                              </a:solidFill>
                                              <a:latin typeface="Cambria Math" panose="02040503050406030204" pitchFamily="18" charset="0"/>
                                            </a:rPr>
                                          </m:ctrlPr>
                                        </m:sSubPr>
                                        <m:e>
                                          <m:r>
                                            <a:rPr lang="zh-CN" altLang="en-US" sz="2800" i="1">
                                              <a:latin typeface="Cambria Math" panose="02040503050406030204" pitchFamily="18" charset="0"/>
                                            </a:rPr>
                                            <m:t>𝐿</m:t>
                                          </m:r>
                                        </m:e>
                                        <m:sub>
                                          <m:r>
                                            <a:rPr lang="zh-CN" altLang="en-US" sz="2800" i="1">
                                              <a:latin typeface="Cambria Math" panose="02040503050406030204" pitchFamily="18" charset="0"/>
                                            </a:rPr>
                                            <m:t>𝑆</m:t>
                                          </m:r>
                                        </m:sub>
                                      </m:sSub>
                                      <m:r>
                                        <a:rPr lang="zh-CN" altLang="en-US" sz="2800" i="0">
                                          <a:latin typeface="Cambria Math" panose="02040503050406030204" pitchFamily="18" charset="0"/>
                                        </a:rPr>
                                        <m:t>=</m:t>
                                      </m:r>
                                      <m:r>
                                        <a:rPr lang="zh-CN" altLang="en-US" sz="2800" i="1">
                                          <a:latin typeface="Cambria Math" panose="02040503050406030204" pitchFamily="18" charset="0"/>
                                        </a:rPr>
                                        <m:t>𝑆</m:t>
                                      </m:r>
                                      <m:d>
                                        <m:dPr>
                                          <m:begChr m:val=""/>
                                          <m:endChr m:val=""/>
                                          <m:ctrlPr>
                                            <a:rPr lang="zh-CN" altLang="en-US" sz="2800" i="1">
                                              <a:latin typeface="Cambria Math" panose="02040503050406030204" pitchFamily="18" charset="0"/>
                                            </a:rPr>
                                          </m:ctrlPr>
                                        </m:dPr>
                                        <m:e>
                                          <m:r>
                                            <a:rPr lang="zh-CN" altLang="en-US" sz="2800" i="0">
                                              <a:latin typeface="Cambria Math" panose="02040503050406030204" pitchFamily="18" charset="0"/>
                                            </a:rPr>
                                            <m:t>(</m:t>
                                          </m:r>
                                        </m:e>
                                      </m:d>
                                      <m:r>
                                        <a:rPr lang="zh-CN" altLang="en-US" sz="2800" i="1">
                                          <a:latin typeface="Cambria Math" panose="02040503050406030204" pitchFamily="18" charset="0"/>
                                        </a:rPr>
                                        <m:t>𝑖</m:t>
                                      </m:r>
                                      <m:r>
                                        <a:rPr lang="zh-CN" altLang="en-US" sz="2800" i="0">
                                          <a:latin typeface="Cambria Math" panose="02040503050406030204" pitchFamily="18" charset="0"/>
                                        </a:rPr>
                                        <m:t>)</m:t>
                                      </m:r>
                                    </m:e>
                                  </m:d>
                                  <m:r>
                                    <a:rPr lang="zh-CN" altLang="en-US" sz="2800" i="0">
                                      <a:latin typeface="Cambria Math" panose="02040503050406030204" pitchFamily="18" charset="0"/>
                                    </a:rPr>
                                    <m:t>+</m:t>
                                  </m:r>
                                  <m:r>
                                    <a:rPr lang="zh-CN" altLang="en-US" sz="2800" i="1">
                                      <a:latin typeface="Cambria Math" panose="02040503050406030204" pitchFamily="18" charset="0"/>
                                    </a:rPr>
                                    <m:t>𝛥</m:t>
                                  </m:r>
                                  <m:r>
                                    <a:rPr lang="zh-CN" altLang="en-US" sz="2800" i="1">
                                      <a:latin typeface="Cambria Math" panose="02040503050406030204" pitchFamily="18" charset="0"/>
                                    </a:rPr>
                                    <m:t>𝑀</m:t>
                                  </m:r>
                                  <m:d>
                                    <m:dPr>
                                      <m:begChr m:val=""/>
                                      <m:endChr m:val=""/>
                                      <m:ctrlPr>
                                        <a:rPr lang="zh-CN" altLang="en-US" sz="2800" i="1">
                                          <a:latin typeface="Cambria Math" panose="02040503050406030204" pitchFamily="18" charset="0"/>
                                        </a:rPr>
                                      </m:ctrlPr>
                                    </m:dPr>
                                    <m:e>
                                      <m:r>
                                        <a:rPr lang="zh-CN" altLang="en-US" sz="2800" i="0">
                                          <a:latin typeface="Cambria Math" panose="02040503050406030204" pitchFamily="18" charset="0"/>
                                        </a:rPr>
                                        <m:t>(</m:t>
                                      </m:r>
                                    </m:e>
                                  </m:d>
                                  <m:r>
                                    <a:rPr lang="zh-CN" altLang="en-US" sz="2800" i="1">
                                      <a:latin typeface="Cambria Math" panose="02040503050406030204" pitchFamily="18" charset="0"/>
                                    </a:rPr>
                                    <m:t>𝑖</m:t>
                                  </m:r>
                                  <m:r>
                                    <a:rPr lang="zh-CN" altLang="en-US" sz="2800" i="0">
                                      <a:latin typeface="Cambria Math" panose="02040503050406030204" pitchFamily="18" charset="0"/>
                                    </a:rPr>
                                    <m:t>)</m:t>
                                  </m:r>
                                </m:e>
                              </m:d>
                              <m:r>
                                <a:rPr lang="zh-CN" altLang="en-US" sz="2800" i="0">
                                  <a:latin typeface="Cambria Math" panose="02040503050406030204" pitchFamily="18" charset="0"/>
                                </a:rPr>
                                <m:t>+</m:t>
                              </m:r>
                              <m:r>
                                <a:rPr lang="zh-CN" altLang="en-US" sz="2800" i="1">
                                  <a:latin typeface="Cambria Math" panose="02040503050406030204" pitchFamily="18" charset="0"/>
                                </a:rPr>
                                <m:t>𝐷𝐻</m:t>
                              </m:r>
                              <m:d>
                                <m:dPr>
                                  <m:begChr m:val=""/>
                                  <m:endChr m:val=""/>
                                  <m:ctrlPr>
                                    <a:rPr lang="zh-CN" altLang="en-US" sz="2800" i="1">
                                      <a:latin typeface="Cambria Math" panose="02040503050406030204" pitchFamily="18" charset="0"/>
                                    </a:rPr>
                                  </m:ctrlPr>
                                </m:dPr>
                                <m:e>
                                  <m:r>
                                    <a:rPr lang="zh-CN" altLang="en-US" sz="2800" i="0">
                                      <a:latin typeface="Cambria Math" panose="02040503050406030204" pitchFamily="18" charset="0"/>
                                    </a:rPr>
                                    <m:t>(</m:t>
                                  </m:r>
                                </m:e>
                              </m:d>
                              <m:r>
                                <a:rPr lang="zh-CN" altLang="en-US" sz="2800" i="1">
                                  <a:latin typeface="Cambria Math" panose="02040503050406030204" pitchFamily="18" charset="0"/>
                                </a:rPr>
                                <m:t>𝑖</m:t>
                              </m:r>
                              <m:r>
                                <a:rPr lang="zh-CN" altLang="en-US" sz="2800" i="0">
                                  <a:latin typeface="Cambria Math" panose="02040503050406030204" pitchFamily="18" charset="0"/>
                                </a:rPr>
                                <m:t>)</m:t>
                              </m:r>
                            </m:e>
                          </m:d>
                        </m:oMath>
                      </m:oMathPara>
                    </a14:m>
                    <a:endParaRPr lang="zh-CN" altLang="en-US" sz="2800" dirty="0"/>
                  </a:p>
                </p:txBody>
              </p:sp>
            </mc:Choice>
            <mc:Fallback xmlns="">
              <p:sp>
                <p:nvSpPr>
                  <p:cNvPr id="9" name="文本框 8">
                    <a:extLst>
                      <a:ext uri="{FF2B5EF4-FFF2-40B4-BE49-F238E27FC236}">
                        <a16:creationId xmlns:a16="http://schemas.microsoft.com/office/drawing/2014/main" id="{E552CA66-8765-407B-9DEF-47C97AD2A984}"/>
                      </a:ext>
                    </a:extLst>
                  </p:cNvPr>
                  <p:cNvSpPr txBox="1">
                    <a:spLocks noRot="1" noChangeAspect="1" noMove="1" noResize="1" noEditPoints="1" noAdjustHandles="1" noChangeArrowheads="1" noChangeShapeType="1" noTextEdit="1"/>
                  </p:cNvSpPr>
                  <p:nvPr/>
                </p:nvSpPr>
                <p:spPr>
                  <a:xfrm>
                    <a:off x="3729318" y="5011271"/>
                    <a:ext cx="4805083" cy="523220"/>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63D2DEC1-AFCC-47BE-84AE-A16AECD9681F}"/>
                      </a:ext>
                    </a:extLst>
                  </p:cNvPr>
                  <p:cNvSpPr txBox="1"/>
                  <p:nvPr/>
                </p:nvSpPr>
                <p:spPr>
                  <a:xfrm>
                    <a:off x="2321859" y="5534491"/>
                    <a:ext cx="6113928"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d>
                            <m:dPr>
                              <m:begChr m:val=""/>
                              <m:endChr m:val=""/>
                              <m:ctrlPr>
                                <a:rPr lang="zh-CN" altLang="en-US" sz="2800" i="1" smtClean="0">
                                  <a:solidFill>
                                    <a:srgbClr val="836967"/>
                                  </a:solidFill>
                                  <a:latin typeface="Cambria Math" panose="02040503050406030204" pitchFamily="18" charset="0"/>
                                </a:rPr>
                              </m:ctrlPr>
                            </m:dPr>
                            <m:e>
                              <m:d>
                                <m:dPr>
                                  <m:begChr m:val=""/>
                                  <m:endChr m:val=""/>
                                  <m:ctrlPr>
                                    <a:rPr lang="zh-CN" altLang="en-US" sz="2800" i="1">
                                      <a:solidFill>
                                        <a:srgbClr val="836967"/>
                                      </a:solidFill>
                                      <a:latin typeface="Cambria Math" panose="02040503050406030204" pitchFamily="18" charset="0"/>
                                    </a:rPr>
                                  </m:ctrlPr>
                                </m:dPr>
                                <m:e>
                                  <m:sSub>
                                    <m:sSubPr>
                                      <m:ctrlPr>
                                        <a:rPr lang="zh-CN" altLang="en-US" sz="2800" i="1">
                                          <a:solidFill>
                                            <a:srgbClr val="836967"/>
                                          </a:solidFill>
                                          <a:latin typeface="Cambria Math" panose="02040503050406030204" pitchFamily="18" charset="0"/>
                                        </a:rPr>
                                      </m:ctrlPr>
                                    </m:sSubPr>
                                    <m:e>
                                      <m:r>
                                        <a:rPr lang="zh-CN" altLang="en-US" sz="2800" i="1">
                                          <a:latin typeface="Cambria Math" panose="02040503050406030204" pitchFamily="18" charset="0"/>
                                        </a:rPr>
                                        <m:t>𝐿</m:t>
                                      </m:r>
                                    </m:e>
                                    <m:sub>
                                      <m:r>
                                        <a:rPr lang="zh-CN" altLang="en-US" sz="2800" i="1">
                                          <a:latin typeface="Cambria Math" panose="02040503050406030204" pitchFamily="18" charset="0"/>
                                        </a:rPr>
                                        <m:t>𝐷</m:t>
                                      </m:r>
                                    </m:sub>
                                  </m:sSub>
                                  <m:r>
                                    <a:rPr lang="zh-CN" altLang="en-US" sz="2800" i="0">
                                      <a:latin typeface="Cambria Math" panose="02040503050406030204" pitchFamily="18" charset="0"/>
                                    </a:rPr>
                                    <m:t>=</m:t>
                                  </m:r>
                                  <m:r>
                                    <a:rPr lang="zh-CN" altLang="en-US" sz="2800" i="1">
                                      <a:latin typeface="Cambria Math" panose="02040503050406030204" pitchFamily="18" charset="0"/>
                                    </a:rPr>
                                    <m:t>𝐼</m:t>
                                  </m:r>
                                  <m:d>
                                    <m:dPr>
                                      <m:begChr m:val=""/>
                                      <m:endChr m:val=""/>
                                      <m:ctrlPr>
                                        <a:rPr lang="zh-CN" altLang="en-US" sz="2800" i="1">
                                          <a:latin typeface="Cambria Math" panose="02040503050406030204" pitchFamily="18" charset="0"/>
                                        </a:rPr>
                                      </m:ctrlPr>
                                    </m:dPr>
                                    <m:e>
                                      <m:r>
                                        <a:rPr lang="zh-CN" altLang="en-US" sz="2800" i="0">
                                          <a:latin typeface="Cambria Math" panose="02040503050406030204" pitchFamily="18" charset="0"/>
                                        </a:rPr>
                                        <m:t>(</m:t>
                                      </m:r>
                                    </m:e>
                                  </m:d>
                                  <m:r>
                                    <a:rPr lang="zh-CN" altLang="en-US" sz="2800" i="1">
                                      <a:latin typeface="Cambria Math" panose="02040503050406030204" pitchFamily="18" charset="0"/>
                                    </a:rPr>
                                    <m:t>𝑖</m:t>
                                  </m:r>
                                  <m:r>
                                    <a:rPr lang="zh-CN" altLang="en-US" sz="2800" i="0">
                                      <a:latin typeface="Cambria Math" panose="02040503050406030204" pitchFamily="18" charset="0"/>
                                    </a:rPr>
                                    <m:t>)</m:t>
                                  </m:r>
                                </m:e>
                              </m:d>
                              <m:r>
                                <a:rPr lang="zh-CN" altLang="en-US" sz="2800" i="0">
                                  <a:latin typeface="Cambria Math" panose="02040503050406030204" pitchFamily="18" charset="0"/>
                                </a:rPr>
                                <m:t>+</m:t>
                              </m:r>
                              <m:r>
                                <a:rPr lang="zh-CN" altLang="en-US" sz="2800" i="1">
                                  <a:latin typeface="Cambria Math" panose="02040503050406030204" pitchFamily="18" charset="0"/>
                                </a:rPr>
                                <m:t>𝛥</m:t>
                              </m:r>
                              <m:r>
                                <a:rPr lang="zh-CN" altLang="en-US" sz="2800" i="1">
                                  <a:latin typeface="Cambria Math" panose="02040503050406030204" pitchFamily="18" charset="0"/>
                                </a:rPr>
                                <m:t>𝐻</m:t>
                              </m:r>
                              <m:d>
                                <m:dPr>
                                  <m:begChr m:val=""/>
                                  <m:endChr m:val=""/>
                                  <m:ctrlPr>
                                    <a:rPr lang="zh-CN" altLang="en-US" sz="2800" i="1">
                                      <a:latin typeface="Cambria Math" panose="02040503050406030204" pitchFamily="18" charset="0"/>
                                    </a:rPr>
                                  </m:ctrlPr>
                                </m:dPr>
                                <m:e>
                                  <m:r>
                                    <a:rPr lang="zh-CN" altLang="en-US" sz="2800" i="0">
                                      <a:latin typeface="Cambria Math" panose="02040503050406030204" pitchFamily="18" charset="0"/>
                                    </a:rPr>
                                    <m:t>(</m:t>
                                  </m:r>
                                </m:e>
                              </m:d>
                              <m:r>
                                <a:rPr lang="zh-CN" altLang="en-US" sz="2800" i="1">
                                  <a:latin typeface="Cambria Math" panose="02040503050406030204" pitchFamily="18" charset="0"/>
                                </a:rPr>
                                <m:t>𝑖</m:t>
                              </m:r>
                              <m:r>
                                <a:rPr lang="zh-CN" altLang="en-US" sz="2800" i="0">
                                  <a:latin typeface="Cambria Math" panose="02040503050406030204" pitchFamily="18" charset="0"/>
                                </a:rPr>
                                <m:t>)</m:t>
                              </m:r>
                            </m:e>
                          </m:d>
                        </m:oMath>
                      </m:oMathPara>
                    </a14:m>
                    <a:endParaRPr lang="zh-CN" altLang="en-US" sz="2800" dirty="0"/>
                  </a:p>
                </p:txBody>
              </p:sp>
            </mc:Choice>
            <mc:Fallback xmlns="">
              <p:sp>
                <p:nvSpPr>
                  <p:cNvPr id="11" name="文本框 10">
                    <a:extLst>
                      <a:ext uri="{FF2B5EF4-FFF2-40B4-BE49-F238E27FC236}">
                        <a16:creationId xmlns:a16="http://schemas.microsoft.com/office/drawing/2014/main" id="{63D2DEC1-AFCC-47BE-84AE-A16AECD9681F}"/>
                      </a:ext>
                    </a:extLst>
                  </p:cNvPr>
                  <p:cNvSpPr txBox="1">
                    <a:spLocks noRot="1" noChangeAspect="1" noMove="1" noResize="1" noEditPoints="1" noAdjustHandles="1" noChangeArrowheads="1" noChangeShapeType="1" noTextEdit="1"/>
                  </p:cNvSpPr>
                  <p:nvPr/>
                </p:nvSpPr>
                <p:spPr>
                  <a:xfrm>
                    <a:off x="2321859" y="5534491"/>
                    <a:ext cx="6113928" cy="523220"/>
                  </a:xfrm>
                  <a:prstGeom prst="rect">
                    <a:avLst/>
                  </a:prstGeom>
                  <a:blipFill>
                    <a:blip r:embed="rId6"/>
                    <a:stretch>
                      <a:fillRect/>
                    </a:stretch>
                  </a:blipFill>
                </p:spPr>
                <p:txBody>
                  <a:bodyPr/>
                  <a:lstStyle/>
                  <a:p>
                    <a:r>
                      <a:rPr lang="zh-CN" altLang="en-US">
                        <a:noFill/>
                      </a:rPr>
                      <a:t> </a:t>
                    </a:r>
                  </a:p>
                </p:txBody>
              </p:sp>
            </mc:Fallback>
          </mc:AlternateContent>
        </p:grpSp>
        <mc:AlternateContent xmlns:mc="http://schemas.openxmlformats.org/markup-compatibility/2006" xmlns:a14="http://schemas.microsoft.com/office/drawing/2010/main">
          <mc:Choice Requires="a14">
            <p:sp>
              <p:nvSpPr>
                <p:cNvPr id="20" name="文本框 19">
                  <a:extLst>
                    <a:ext uri="{FF2B5EF4-FFF2-40B4-BE49-F238E27FC236}">
                      <a16:creationId xmlns:a16="http://schemas.microsoft.com/office/drawing/2014/main" id="{5385EF28-92B7-41B7-8E49-9076AF62EC61}"/>
                    </a:ext>
                  </a:extLst>
                </p:cNvPr>
                <p:cNvSpPr txBox="1"/>
                <p:nvPr/>
              </p:nvSpPr>
              <p:spPr>
                <a:xfrm>
                  <a:off x="9197784" y="5025309"/>
                  <a:ext cx="1813869"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2800" i="1" smtClean="0">
                                <a:solidFill>
                                  <a:srgbClr val="836967"/>
                                </a:solidFill>
                                <a:latin typeface="Cambria Math" panose="02040503050406030204" pitchFamily="18" charset="0"/>
                              </a:rPr>
                            </m:ctrlPr>
                          </m:sSubPr>
                          <m:e>
                            <m:sSub>
                              <m:sSubPr>
                                <m:ctrlPr>
                                  <a:rPr lang="zh-CN" altLang="en-US" sz="2800" i="1">
                                    <a:solidFill>
                                      <a:srgbClr val="836967"/>
                                    </a:solidFill>
                                    <a:latin typeface="Cambria Math" panose="02040503050406030204" pitchFamily="18" charset="0"/>
                                  </a:rPr>
                                </m:ctrlPr>
                              </m:sSubPr>
                              <m:e>
                                <m:r>
                                  <a:rPr lang="zh-CN" altLang="en-US" sz="2800" i="1">
                                    <a:latin typeface="Cambria Math" panose="02040503050406030204" pitchFamily="18" charset="0"/>
                                  </a:rPr>
                                  <m:t>𝐿</m:t>
                                </m:r>
                              </m:e>
                              <m:sub>
                                <m:r>
                                  <a:rPr lang="zh-CN" altLang="en-US" sz="2800" i="1">
                                    <a:latin typeface="Cambria Math" panose="02040503050406030204" pitchFamily="18" charset="0"/>
                                  </a:rPr>
                                  <m:t>𝑆</m:t>
                                </m:r>
                              </m:sub>
                            </m:sSub>
                            <m:r>
                              <a:rPr lang="zh-CN" altLang="en-US" sz="2800">
                                <a:latin typeface="Cambria Math" panose="02040503050406030204" pitchFamily="18" charset="0"/>
                              </a:rPr>
                              <m:t>=</m:t>
                            </m:r>
                            <m:r>
                              <a:rPr lang="zh-CN" altLang="en-US" sz="2800" i="1">
                                <a:latin typeface="Cambria Math" panose="02040503050406030204" pitchFamily="18" charset="0"/>
                              </a:rPr>
                              <m:t>𝐿</m:t>
                            </m:r>
                          </m:e>
                          <m:sub>
                            <m:r>
                              <a:rPr lang="zh-CN" altLang="en-US" sz="2800" i="1">
                                <a:latin typeface="Cambria Math" panose="02040503050406030204" pitchFamily="18" charset="0"/>
                              </a:rPr>
                              <m:t>𝐷</m:t>
                            </m:r>
                          </m:sub>
                        </m:sSub>
                      </m:oMath>
                    </m:oMathPara>
                  </a14:m>
                  <a:endParaRPr lang="zh-CN" altLang="en-US" sz="2800" dirty="0"/>
                </a:p>
              </p:txBody>
            </p:sp>
          </mc:Choice>
          <mc:Fallback xmlns="">
            <p:sp>
              <p:nvSpPr>
                <p:cNvPr id="20" name="文本框 19">
                  <a:extLst>
                    <a:ext uri="{FF2B5EF4-FFF2-40B4-BE49-F238E27FC236}">
                      <a16:creationId xmlns:a16="http://schemas.microsoft.com/office/drawing/2014/main" id="{5385EF28-92B7-41B7-8E49-9076AF62EC61}"/>
                    </a:ext>
                  </a:extLst>
                </p:cNvPr>
                <p:cNvSpPr txBox="1">
                  <a:spLocks noRot="1" noChangeAspect="1" noMove="1" noResize="1" noEditPoints="1" noAdjustHandles="1" noChangeArrowheads="1" noChangeShapeType="1" noTextEdit="1"/>
                </p:cNvSpPr>
                <p:nvPr/>
              </p:nvSpPr>
              <p:spPr>
                <a:xfrm>
                  <a:off x="9197784" y="5025309"/>
                  <a:ext cx="1813869" cy="523220"/>
                </a:xfrm>
                <a:prstGeom prst="rect">
                  <a:avLst/>
                </a:prstGeom>
                <a:blipFill>
                  <a:blip r:embed="rId7"/>
                  <a:stretch>
                    <a:fillRect/>
                  </a:stretch>
                </a:blipFill>
              </p:spPr>
              <p:txBody>
                <a:bodyPr/>
                <a:lstStyle/>
                <a:p>
                  <a:r>
                    <a:rPr lang="zh-CN" altLang="en-US">
                      <a:noFill/>
                    </a:rPr>
                    <a:t> </a:t>
                  </a:r>
                </a:p>
              </p:txBody>
            </p:sp>
          </mc:Fallback>
        </mc:AlternateContent>
      </p:grp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F66A2578-7123-478C-81D1-1D2734F883F9}"/>
                  </a:ext>
                </a:extLst>
              </p:cNvPr>
              <p:cNvSpPr txBox="1"/>
              <p:nvPr/>
            </p:nvSpPr>
            <p:spPr>
              <a:xfrm>
                <a:off x="1082489" y="5669741"/>
                <a:ext cx="10027023" cy="851067"/>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m>
                        <m:mPr>
                          <m:plcHide m:val="on"/>
                          <m:mcs>
                            <m:mc>
                              <m:mcPr>
                                <m:count m:val="1"/>
                                <m:mcJc m:val="center"/>
                              </m:mcPr>
                            </m:mc>
                          </m:mcs>
                          <m:ctrlPr>
                            <a:rPr lang="zh-CN" altLang="en-US" sz="2400" i="1" smtClean="0">
                              <a:solidFill>
                                <a:srgbClr val="836967"/>
                              </a:solidFill>
                              <a:latin typeface="Cambria Math" panose="02040503050406030204" pitchFamily="18" charset="0"/>
                            </a:rPr>
                          </m:ctrlPr>
                        </m:mPr>
                        <m:mr>
                          <m:e>
                            <m:r>
                              <a:rPr lang="zh-CN" altLang="en-US" sz="2400" i="1">
                                <a:solidFill>
                                  <a:srgbClr val="836967"/>
                                </a:solidFill>
                                <a:latin typeface="Cambria Math" panose="02040503050406030204" pitchFamily="18" charset="0"/>
                              </a:rPr>
                              <m:t>其中</m:t>
                            </m:r>
                            <m:r>
                              <a:rPr lang="zh-CN" altLang="en-US" sz="2400" i="1">
                                <a:latin typeface="Cambria Math" panose="02040503050406030204" pitchFamily="18" charset="0"/>
                              </a:rPr>
                              <m:t>𝑆</m:t>
                            </m:r>
                            <m:d>
                              <m:dPr>
                                <m:ctrlPr>
                                  <a:rPr lang="zh-CN" altLang="en-US" sz="2400" i="1">
                                    <a:latin typeface="Cambria Math" panose="02040503050406030204" pitchFamily="18" charset="0"/>
                                  </a:rPr>
                                </m:ctrlPr>
                              </m:dPr>
                              <m:e>
                                <m:r>
                                  <a:rPr lang="zh-CN" altLang="en-US" sz="2400" i="1">
                                    <a:latin typeface="Cambria Math" panose="02040503050406030204" pitchFamily="18" charset="0"/>
                                  </a:rPr>
                                  <m:t>𝑖</m:t>
                                </m:r>
                              </m:e>
                            </m:d>
                            <m:r>
                              <a:rPr lang="zh-CN" altLang="en-US" sz="2400" i="1">
                                <a:latin typeface="Cambria Math" panose="02040503050406030204" pitchFamily="18" charset="0"/>
                              </a:rPr>
                              <m:t>代表储蓄，</m:t>
                            </m:r>
                            <m:r>
                              <a:rPr lang="zh-CN" altLang="en-US" sz="2400" i="1">
                                <a:latin typeface="Cambria Math" panose="02040503050406030204" pitchFamily="18" charset="0"/>
                              </a:rPr>
                              <m:t>𝛥</m:t>
                            </m:r>
                            <m:r>
                              <a:rPr lang="zh-CN" altLang="en-US" sz="2400" i="1">
                                <a:latin typeface="Cambria Math" panose="02040503050406030204" pitchFamily="18" charset="0"/>
                              </a:rPr>
                              <m:t>𝑀</m:t>
                            </m:r>
                            <m:d>
                              <m:dPr>
                                <m:ctrlPr>
                                  <a:rPr lang="zh-CN" altLang="en-US" sz="2400" i="1">
                                    <a:latin typeface="Cambria Math" panose="02040503050406030204" pitchFamily="18" charset="0"/>
                                  </a:rPr>
                                </m:ctrlPr>
                              </m:dPr>
                              <m:e>
                                <m:r>
                                  <a:rPr lang="zh-CN" altLang="en-US" sz="2400" i="1">
                                    <a:latin typeface="Cambria Math" panose="02040503050406030204" pitchFamily="18" charset="0"/>
                                  </a:rPr>
                                  <m:t>𝑖</m:t>
                                </m:r>
                              </m:e>
                            </m:d>
                            <m:r>
                              <a:rPr lang="zh-CN" altLang="en-US" sz="2400" i="1">
                                <a:latin typeface="Cambria Math" panose="02040503050406030204" pitchFamily="18" charset="0"/>
                              </a:rPr>
                              <m:t>代表信用创造（货币发行），</m:t>
                            </m:r>
                            <m:r>
                              <a:rPr lang="zh-CN" altLang="en-US" sz="2400" i="1">
                                <a:latin typeface="Cambria Math" panose="02040503050406030204" pitchFamily="18" charset="0"/>
                              </a:rPr>
                              <m:t>𝐷𝐻</m:t>
                            </m:r>
                            <m:d>
                              <m:dPr>
                                <m:ctrlPr>
                                  <a:rPr lang="zh-CN" altLang="en-US" sz="2400" i="1">
                                    <a:latin typeface="Cambria Math" panose="02040503050406030204" pitchFamily="18" charset="0"/>
                                  </a:rPr>
                                </m:ctrlPr>
                              </m:dPr>
                              <m:e>
                                <m:r>
                                  <a:rPr lang="zh-CN" altLang="en-US" sz="2400" i="1">
                                    <a:latin typeface="Cambria Math" panose="02040503050406030204" pitchFamily="18" charset="0"/>
                                  </a:rPr>
                                  <m:t>𝑖</m:t>
                                </m:r>
                              </m:e>
                            </m:d>
                            <m:r>
                              <a:rPr lang="zh-CN" altLang="en-US" sz="2400" i="1">
                                <a:latin typeface="Cambria Math" panose="02040503050406030204" pitchFamily="18" charset="0"/>
                              </a:rPr>
                              <m:t>代表反窖藏</m:t>
                            </m:r>
                          </m:e>
                        </m:mr>
                        <m:mr>
                          <m:e>
                            <m:r>
                              <a:rPr lang="zh-CN" altLang="en-US" sz="2400" i="1">
                                <a:latin typeface="Cambria Math" panose="02040503050406030204" pitchFamily="18" charset="0"/>
                              </a:rPr>
                              <m:t>𝐼</m:t>
                            </m:r>
                            <m:d>
                              <m:dPr>
                                <m:ctrlPr>
                                  <a:rPr lang="zh-CN" altLang="en-US" sz="2400" i="1">
                                    <a:latin typeface="Cambria Math" panose="02040503050406030204" pitchFamily="18" charset="0"/>
                                  </a:rPr>
                                </m:ctrlPr>
                              </m:dPr>
                              <m:e>
                                <m:r>
                                  <a:rPr lang="zh-CN" altLang="en-US" sz="2400" i="1">
                                    <a:latin typeface="Cambria Math" panose="02040503050406030204" pitchFamily="18" charset="0"/>
                                  </a:rPr>
                                  <m:t>𝑖</m:t>
                                </m:r>
                              </m:e>
                            </m:d>
                            <m:r>
                              <a:rPr lang="zh-CN" altLang="en-US" sz="2400" i="1">
                                <a:latin typeface="Cambria Math" panose="02040503050406030204" pitchFamily="18" charset="0"/>
                              </a:rPr>
                              <m:t>代表投资，</m:t>
                            </m:r>
                            <m:r>
                              <a:rPr lang="zh-CN" altLang="en-US" sz="2400" i="1">
                                <a:latin typeface="Cambria Math" panose="02040503050406030204" pitchFamily="18" charset="0"/>
                              </a:rPr>
                              <m:t>𝛥</m:t>
                            </m:r>
                            <m:r>
                              <a:rPr lang="zh-CN" altLang="en-US" sz="2400" i="1">
                                <a:latin typeface="Cambria Math" panose="02040503050406030204" pitchFamily="18" charset="0"/>
                              </a:rPr>
                              <m:t>𝐻</m:t>
                            </m:r>
                            <m:d>
                              <m:dPr>
                                <m:ctrlPr>
                                  <a:rPr lang="zh-CN" altLang="en-US" sz="2400" i="1">
                                    <a:latin typeface="Cambria Math" panose="02040503050406030204" pitchFamily="18" charset="0"/>
                                  </a:rPr>
                                </m:ctrlPr>
                              </m:dPr>
                              <m:e>
                                <m:r>
                                  <a:rPr lang="zh-CN" altLang="en-US" sz="2400" i="1">
                                    <a:latin typeface="Cambria Math" panose="02040503050406030204" pitchFamily="18" charset="0"/>
                                  </a:rPr>
                                  <m:t>𝑖</m:t>
                                </m:r>
                              </m:e>
                            </m:d>
                            <m:r>
                              <a:rPr lang="zh-CN" altLang="en-US" sz="2400" i="1">
                                <a:latin typeface="Cambria Math" panose="02040503050406030204" pitchFamily="18" charset="0"/>
                              </a:rPr>
                              <m:t>代表货币窖藏</m:t>
                            </m:r>
                          </m:e>
                        </m:mr>
                      </m:m>
                    </m:oMath>
                  </m:oMathPara>
                </a14:m>
                <a:endParaRPr lang="zh-CN" altLang="en-US" sz="2400" dirty="0"/>
              </a:p>
            </p:txBody>
          </p:sp>
        </mc:Choice>
        <mc:Fallback xmlns="">
          <p:sp>
            <p:nvSpPr>
              <p:cNvPr id="22" name="文本框 21">
                <a:extLst>
                  <a:ext uri="{FF2B5EF4-FFF2-40B4-BE49-F238E27FC236}">
                    <a16:creationId xmlns:a16="http://schemas.microsoft.com/office/drawing/2014/main" id="{F66A2578-7123-478C-81D1-1D2734F883F9}"/>
                  </a:ext>
                </a:extLst>
              </p:cNvPr>
              <p:cNvSpPr txBox="1">
                <a:spLocks noRot="1" noChangeAspect="1" noMove="1" noResize="1" noEditPoints="1" noAdjustHandles="1" noChangeArrowheads="1" noChangeShapeType="1" noTextEdit="1"/>
              </p:cNvSpPr>
              <p:nvPr/>
            </p:nvSpPr>
            <p:spPr>
              <a:xfrm>
                <a:off x="1082489" y="5669741"/>
                <a:ext cx="10027023" cy="851067"/>
              </a:xfrm>
              <a:prstGeom prst="rect">
                <a:avLst/>
              </a:prstGeom>
              <a:blipFill>
                <a:blip r:embed="rId8"/>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618890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979529" y="250621"/>
            <a:ext cx="1661032" cy="461665"/>
          </a:xfrm>
          <a:prstGeom prst="rect">
            <a:avLst/>
          </a:prstGeom>
          <a:noFill/>
        </p:spPr>
        <p:txBody>
          <a:bodyPr wrap="none" rtlCol="0">
            <a:spAutoFit/>
          </a:bodyPr>
          <a:lstStyle/>
          <a:p>
            <a:pPr algn="ctr" defTabSz="866943" fontAlgn="base">
              <a:spcBef>
                <a:spcPct val="0"/>
              </a:spcBef>
              <a:spcAft>
                <a:spcPct val="0"/>
              </a:spcAft>
            </a:pP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IS-LM</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模型</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4D316BD1-3C74-4ADD-943B-1142CCAF00D8}"/>
                  </a:ext>
                </a:extLst>
              </p:cNvPr>
              <p:cNvSpPr txBox="1"/>
              <p:nvPr/>
            </p:nvSpPr>
            <p:spPr>
              <a:xfrm>
                <a:off x="1228165" y="1047861"/>
                <a:ext cx="9735670" cy="5450338"/>
              </a:xfrm>
              <a:prstGeom prst="rect">
                <a:avLst/>
              </a:prstGeom>
              <a:noFill/>
            </p:spPr>
            <p:txBody>
              <a:bodyPr wrap="square" rtlCol="0">
                <a:spAutoFit/>
              </a:bodyPr>
              <a:lstStyle/>
              <a:p>
                <a:pPr algn="l"/>
                <a:r>
                  <a:rPr lang="en-US" altLang="zh-CN" sz="2800" b="1" dirty="0"/>
                  <a:t>IS-LM</a:t>
                </a:r>
                <a:r>
                  <a:rPr lang="zh-CN" altLang="en-US" sz="2800" b="1" dirty="0"/>
                  <a:t>模型</a:t>
                </a:r>
                <a:r>
                  <a:rPr lang="zh-CN" altLang="en-US" sz="2800" dirty="0"/>
                  <a:t>（约翰</a:t>
                </a:r>
                <a:r>
                  <a:rPr lang="en-US" altLang="zh-CN" sz="2800" dirty="0"/>
                  <a:t>·</a:t>
                </a:r>
                <a:r>
                  <a:rPr lang="zh-CN" altLang="en-US" sz="2800" dirty="0"/>
                  <a:t>希克斯，阿尔文</a:t>
                </a:r>
                <a:r>
                  <a:rPr lang="en-US" altLang="zh-CN" sz="2800" dirty="0"/>
                  <a:t>·</a:t>
                </a:r>
                <a:r>
                  <a:rPr lang="zh-CN" altLang="en-US" sz="2800" dirty="0"/>
                  <a:t>汉森</a:t>
                </a:r>
                <a:r>
                  <a:rPr lang="zh-CN" altLang="en-US" sz="2800" dirty="0">
                    <a:solidFill>
                      <a:srgbClr val="FF0000"/>
                    </a:solidFill>
                  </a:rPr>
                  <a:t>★ ★ ★ </a:t>
                </a:r>
                <a:r>
                  <a:rPr lang="zh-CN" altLang="en-US" sz="2800" dirty="0"/>
                  <a:t>）：</a:t>
                </a:r>
                <a:endParaRPr lang="en-US" altLang="zh-CN" sz="2800" dirty="0"/>
              </a:p>
              <a:p>
                <a:pPr algn="l"/>
                <a:r>
                  <a:rPr lang="en-US" altLang="zh-CN" sz="2800" b="1" dirty="0"/>
                  <a:t>1.</a:t>
                </a:r>
                <a:r>
                  <a:rPr lang="zh-CN" altLang="en-US" sz="2800" b="1" dirty="0"/>
                  <a:t>主要观点：</a:t>
                </a:r>
                <a:endParaRPr lang="en-US" altLang="zh-CN" sz="2800" b="1" dirty="0"/>
              </a:p>
              <a:p>
                <a:pPr marL="514350" indent="-514350" algn="l">
                  <a:buFont typeface="+mj-ea"/>
                  <a:buAutoNum type="circleNumDbPlain"/>
                </a:pPr>
                <a:r>
                  <a:rPr lang="zh-CN" altLang="en-US" sz="2800" dirty="0"/>
                  <a:t>整个社会的经济活动可以分为两个领域：</a:t>
                </a:r>
                <a:r>
                  <a:rPr lang="zh-CN" altLang="en-US" sz="2800" b="1" dirty="0"/>
                  <a:t>实际领域和货币领域；</a:t>
                </a:r>
                <a:endParaRPr lang="en-US" altLang="zh-CN" sz="2800" b="1" dirty="0"/>
              </a:p>
              <a:p>
                <a:pPr marL="514350" indent="-514350" algn="l">
                  <a:buFont typeface="+mj-ea"/>
                  <a:buAutoNum type="circleNumDbPlain"/>
                </a:pPr>
                <a:r>
                  <a:rPr lang="zh-CN" altLang="en-US" sz="2800" dirty="0"/>
                  <a:t>实际领域均衡条件：</a:t>
                </a:r>
                <a14:m>
                  <m:oMath xmlns:m="http://schemas.openxmlformats.org/officeDocument/2006/math">
                    <m:r>
                      <a:rPr lang="en-US" altLang="zh-CN" sz="2800" b="1" i="1" smtClean="0">
                        <a:latin typeface="Cambria Math" panose="02040503050406030204" pitchFamily="18" charset="0"/>
                      </a:rPr>
                      <m:t>𝑰</m:t>
                    </m:r>
                    <m:d>
                      <m:dPr>
                        <m:ctrlPr>
                          <a:rPr lang="en-US" altLang="zh-CN" sz="2800" b="1" i="1" smtClean="0">
                            <a:latin typeface="Cambria Math" panose="02040503050406030204" pitchFamily="18" charset="0"/>
                          </a:rPr>
                        </m:ctrlPr>
                      </m:dPr>
                      <m:e>
                        <m:r>
                          <a:rPr lang="en-US" altLang="zh-CN" sz="2800" b="1" i="1" smtClean="0">
                            <a:latin typeface="Cambria Math" panose="02040503050406030204" pitchFamily="18" charset="0"/>
                          </a:rPr>
                          <m:t>𝒊</m:t>
                        </m:r>
                      </m:e>
                    </m:d>
                    <m:r>
                      <a:rPr lang="en-US" altLang="zh-CN" sz="2800" b="1" i="1" smtClean="0">
                        <a:latin typeface="Cambria Math" panose="02040503050406030204" pitchFamily="18" charset="0"/>
                      </a:rPr>
                      <m:t>=</m:t>
                    </m:r>
                    <m:r>
                      <a:rPr lang="en-US" altLang="zh-CN" sz="2800" b="1" i="1" smtClean="0">
                        <a:latin typeface="Cambria Math" panose="02040503050406030204" pitchFamily="18" charset="0"/>
                      </a:rPr>
                      <m:t>𝑺</m:t>
                    </m:r>
                    <m:d>
                      <m:dPr>
                        <m:ctrlPr>
                          <a:rPr lang="en-US" altLang="zh-CN" sz="2800" b="1" i="1" smtClean="0">
                            <a:latin typeface="Cambria Math" panose="02040503050406030204" pitchFamily="18" charset="0"/>
                          </a:rPr>
                        </m:ctrlPr>
                      </m:dPr>
                      <m:e>
                        <m:r>
                          <a:rPr lang="en-US" altLang="zh-CN" sz="2800" b="1" i="1" smtClean="0">
                            <a:latin typeface="Cambria Math" panose="02040503050406030204" pitchFamily="18" charset="0"/>
                          </a:rPr>
                          <m:t>𝒀</m:t>
                        </m:r>
                      </m:e>
                    </m:d>
                  </m:oMath>
                </a14:m>
                <a:endParaRPr lang="en-US" altLang="zh-CN" sz="2800" b="1" dirty="0"/>
              </a:p>
              <a:p>
                <a:pPr marL="514350" indent="-514350" algn="l">
                  <a:buFont typeface="+mj-ea"/>
                  <a:buAutoNum type="circleNumDbPlain"/>
                </a:pPr>
                <a:r>
                  <a:rPr lang="zh-CN" altLang="en-US" sz="2800" dirty="0"/>
                  <a:t>货币领域均衡条件：</a:t>
                </a:r>
                <a14:m>
                  <m:oMath xmlns:m="http://schemas.openxmlformats.org/officeDocument/2006/math">
                    <m:f>
                      <m:fPr>
                        <m:ctrlPr>
                          <a:rPr lang="en-US" altLang="zh-CN" sz="2800" b="1" i="1" smtClean="0">
                            <a:latin typeface="Cambria Math" panose="02040503050406030204" pitchFamily="18" charset="0"/>
                          </a:rPr>
                        </m:ctrlPr>
                      </m:fPr>
                      <m:num>
                        <m:r>
                          <a:rPr lang="en-US" altLang="zh-CN" sz="2800" b="1" i="1" smtClean="0">
                            <a:latin typeface="Cambria Math" panose="02040503050406030204" pitchFamily="18" charset="0"/>
                          </a:rPr>
                          <m:t>𝑴</m:t>
                        </m:r>
                      </m:num>
                      <m:den>
                        <m:r>
                          <a:rPr lang="en-US" altLang="zh-CN" sz="2800" b="1" i="1" smtClean="0">
                            <a:latin typeface="Cambria Math" panose="02040503050406030204" pitchFamily="18" charset="0"/>
                          </a:rPr>
                          <m:t>𝑷</m:t>
                        </m:r>
                      </m:den>
                    </m:f>
                    <m:r>
                      <a:rPr lang="en-US" altLang="zh-CN" sz="2800" b="1" i="1" smtClean="0">
                        <a:latin typeface="Cambria Math" panose="02040503050406030204" pitchFamily="18" charset="0"/>
                      </a:rPr>
                      <m:t>=</m:t>
                    </m:r>
                    <m:sSub>
                      <m:sSubPr>
                        <m:ctrlPr>
                          <a:rPr lang="en-US" altLang="zh-CN" sz="2800" b="1" i="1" smtClean="0">
                            <a:latin typeface="Cambria Math" panose="02040503050406030204" pitchFamily="18" charset="0"/>
                          </a:rPr>
                        </m:ctrlPr>
                      </m:sSubPr>
                      <m:e>
                        <m:r>
                          <a:rPr lang="en-US" altLang="zh-CN" sz="2800" b="1" i="1" smtClean="0">
                            <a:latin typeface="Cambria Math" panose="02040503050406030204" pitchFamily="18" charset="0"/>
                          </a:rPr>
                          <m:t>𝑳</m:t>
                        </m:r>
                      </m:e>
                      <m:sub>
                        <m:r>
                          <a:rPr lang="en-US" altLang="zh-CN" sz="2800" b="1" i="1" smtClean="0">
                            <a:latin typeface="Cambria Math" panose="02040503050406030204" pitchFamily="18" charset="0"/>
                          </a:rPr>
                          <m:t>𝟏</m:t>
                        </m:r>
                      </m:sub>
                    </m:sSub>
                    <m:d>
                      <m:dPr>
                        <m:ctrlPr>
                          <a:rPr lang="en-US" altLang="zh-CN" sz="2800" b="1" i="1" smtClean="0">
                            <a:latin typeface="Cambria Math" panose="02040503050406030204" pitchFamily="18" charset="0"/>
                          </a:rPr>
                        </m:ctrlPr>
                      </m:dPr>
                      <m:e>
                        <m:r>
                          <a:rPr lang="en-US" altLang="zh-CN" sz="2800" b="1" i="1" smtClean="0">
                            <a:latin typeface="Cambria Math" panose="02040503050406030204" pitchFamily="18" charset="0"/>
                          </a:rPr>
                          <m:t>𝒀</m:t>
                        </m:r>
                      </m:e>
                    </m:d>
                    <m:r>
                      <a:rPr lang="en-US" altLang="zh-CN" sz="2800" b="1" i="1" smtClean="0">
                        <a:latin typeface="Cambria Math" panose="02040503050406030204" pitchFamily="18" charset="0"/>
                      </a:rPr>
                      <m:t>+</m:t>
                    </m:r>
                    <m:sSub>
                      <m:sSubPr>
                        <m:ctrlPr>
                          <a:rPr lang="en-US" altLang="zh-CN" sz="2800" b="1" i="1">
                            <a:latin typeface="Cambria Math" panose="02040503050406030204" pitchFamily="18" charset="0"/>
                          </a:rPr>
                        </m:ctrlPr>
                      </m:sSubPr>
                      <m:e>
                        <m:r>
                          <a:rPr lang="en-US" altLang="zh-CN" sz="2800" b="1" i="1">
                            <a:latin typeface="Cambria Math" panose="02040503050406030204" pitchFamily="18" charset="0"/>
                          </a:rPr>
                          <m:t>𝑳</m:t>
                        </m:r>
                      </m:e>
                      <m:sub>
                        <m:r>
                          <a:rPr lang="en-US" altLang="zh-CN" sz="2800" b="1" i="1" smtClean="0">
                            <a:latin typeface="Cambria Math" panose="02040503050406030204" pitchFamily="18" charset="0"/>
                          </a:rPr>
                          <m:t>𝟐</m:t>
                        </m:r>
                      </m:sub>
                    </m:sSub>
                    <m:d>
                      <m:dPr>
                        <m:ctrlPr>
                          <a:rPr lang="en-US" altLang="zh-CN" sz="2800" b="1" i="1">
                            <a:latin typeface="Cambria Math" panose="02040503050406030204" pitchFamily="18" charset="0"/>
                          </a:rPr>
                        </m:ctrlPr>
                      </m:dPr>
                      <m:e>
                        <m:r>
                          <a:rPr lang="en-US" altLang="zh-CN" sz="2800" b="1" i="1" smtClean="0">
                            <a:latin typeface="Cambria Math" panose="02040503050406030204" pitchFamily="18" charset="0"/>
                          </a:rPr>
                          <m:t>𝒊</m:t>
                        </m:r>
                      </m:e>
                    </m:d>
                  </m:oMath>
                </a14:m>
                <a:endParaRPr lang="en-US" altLang="zh-CN" sz="2800" b="1" dirty="0"/>
              </a:p>
              <a:p>
                <a:pPr marL="514350" indent="-514350" algn="l">
                  <a:buFont typeface="+mj-ea"/>
                  <a:buAutoNum type="circleNumDbPlain"/>
                </a:pPr>
                <a:r>
                  <a:rPr lang="zh-CN" altLang="en-US" sz="2800" dirty="0"/>
                  <a:t>整个社会的经济均衡必须在实际领域和货币领域同时达到</a:t>
                </a:r>
                <a:endParaRPr lang="en-US" altLang="zh-CN" sz="2800" dirty="0"/>
              </a:p>
              <a:p>
                <a:r>
                  <a:rPr lang="en-US" altLang="zh-CN" sz="2800" b="1" dirty="0"/>
                  <a:t>2.</a:t>
                </a:r>
                <a:r>
                  <a:rPr lang="zh-CN" altLang="en-US" sz="2800" b="1" dirty="0"/>
                  <a:t>曲线移动（</a:t>
                </a:r>
                <a:r>
                  <a:rPr lang="zh-CN" altLang="en-US" sz="2800" dirty="0">
                    <a:solidFill>
                      <a:srgbClr val="FF0000"/>
                    </a:solidFill>
                  </a:rPr>
                  <a:t> ★ ★ ★ </a:t>
                </a:r>
                <a:r>
                  <a:rPr lang="zh-CN" altLang="en-US" sz="2800" b="1" dirty="0"/>
                  <a:t>）：</a:t>
                </a:r>
                <a:endParaRPr lang="en-US" altLang="zh-CN" sz="2800" b="1" dirty="0"/>
              </a:p>
              <a:p>
                <a:pPr marL="514350" indent="-514350">
                  <a:buFont typeface="+mj-ea"/>
                  <a:buAutoNum type="circleNumDbPlain"/>
                </a:pPr>
                <a:r>
                  <a:rPr lang="en-US" altLang="zh-CN" sz="2800" b="1" dirty="0"/>
                  <a:t>IS</a:t>
                </a:r>
                <a:r>
                  <a:rPr lang="zh-CN" altLang="en-US" sz="2800" b="1" dirty="0"/>
                  <a:t>曲线</a:t>
                </a:r>
                <a:r>
                  <a:rPr lang="zh-CN" altLang="en-US" sz="2800" dirty="0"/>
                  <a:t>：投资、政府支出增加→</a:t>
                </a:r>
                <a:r>
                  <a:rPr lang="en-US" altLang="zh-CN" sz="2800" dirty="0"/>
                  <a:t>IS</a:t>
                </a:r>
                <a:r>
                  <a:rPr lang="zh-CN" altLang="en-US" sz="2800" dirty="0"/>
                  <a:t>曲线右移；储蓄、税收增加→</a:t>
                </a:r>
                <a:r>
                  <a:rPr lang="en-US" altLang="zh-CN" sz="2800" dirty="0"/>
                  <a:t>IS</a:t>
                </a:r>
                <a:r>
                  <a:rPr lang="zh-CN" altLang="en-US" sz="2800" dirty="0"/>
                  <a:t>曲线左移</a:t>
                </a:r>
                <a:endParaRPr lang="en-US" altLang="zh-CN" sz="2800" dirty="0"/>
              </a:p>
              <a:p>
                <a:pPr marL="514350" indent="-514350">
                  <a:buFont typeface="+mj-ea"/>
                  <a:buAutoNum type="circleNumDbPlain"/>
                </a:pPr>
                <a:r>
                  <a:rPr lang="en-US" altLang="zh-CN" sz="2800" b="1" dirty="0"/>
                  <a:t>LM</a:t>
                </a:r>
                <a:r>
                  <a:rPr lang="zh-CN" altLang="en-US" sz="2800" b="1" dirty="0"/>
                  <a:t>曲线</a:t>
                </a:r>
                <a:r>
                  <a:rPr lang="zh-CN" altLang="en-US" sz="2800" dirty="0"/>
                  <a:t>：货币需求减少（货币供给增加）→</a:t>
                </a:r>
                <a:r>
                  <a:rPr lang="en-US" altLang="zh-CN" sz="2800" dirty="0"/>
                  <a:t>LM</a:t>
                </a:r>
                <a:r>
                  <a:rPr lang="zh-CN" altLang="en-US" sz="2800" dirty="0"/>
                  <a:t>曲线右移；货币需求增加（货币供给减少）→</a:t>
                </a:r>
                <a:r>
                  <a:rPr lang="en-US" altLang="zh-CN" sz="2800" dirty="0"/>
                  <a:t>LM</a:t>
                </a:r>
                <a:r>
                  <a:rPr lang="zh-CN" altLang="en-US" sz="2800" dirty="0"/>
                  <a:t>曲线左移</a:t>
                </a:r>
              </a:p>
            </p:txBody>
          </p:sp>
        </mc:Choice>
        <mc:Fallback xmlns="">
          <p:sp>
            <p:nvSpPr>
              <p:cNvPr id="2" name="文本框 1">
                <a:extLst>
                  <a:ext uri="{FF2B5EF4-FFF2-40B4-BE49-F238E27FC236}">
                    <a16:creationId xmlns:a16="http://schemas.microsoft.com/office/drawing/2014/main" id="{4D316BD1-3C74-4ADD-943B-1142CCAF00D8}"/>
                  </a:ext>
                </a:extLst>
              </p:cNvPr>
              <p:cNvSpPr txBox="1">
                <a:spLocks noRot="1" noChangeAspect="1" noMove="1" noResize="1" noEditPoints="1" noAdjustHandles="1" noChangeArrowheads="1" noChangeShapeType="1" noTextEdit="1"/>
              </p:cNvSpPr>
              <p:nvPr/>
            </p:nvSpPr>
            <p:spPr>
              <a:xfrm>
                <a:off x="1228165" y="1047861"/>
                <a:ext cx="9735670" cy="5450338"/>
              </a:xfrm>
              <a:prstGeom prst="rect">
                <a:avLst/>
              </a:prstGeom>
              <a:blipFill>
                <a:blip r:embed="rId4"/>
                <a:stretch>
                  <a:fillRect l="-1252" t="-1342" r="-2441" b="-212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308909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979527" y="250621"/>
            <a:ext cx="1661032" cy="461665"/>
          </a:xfrm>
          <a:prstGeom prst="rect">
            <a:avLst/>
          </a:prstGeom>
          <a:noFill/>
        </p:spPr>
        <p:txBody>
          <a:bodyPr wrap="none" rtlCol="0">
            <a:spAutoFit/>
          </a:bodyPr>
          <a:lstStyle/>
          <a:p>
            <a:pPr algn="ctr" defTabSz="866943" fontAlgn="base">
              <a:spcBef>
                <a:spcPct val="0"/>
              </a:spcBef>
              <a:spcAft>
                <a:spcPct val="0"/>
              </a:spcAft>
            </a:pPr>
            <a:r>
              <a:rPr lang="en-US" altLang="zh-CN"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IS-LM</a:t>
            </a: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模型</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pic>
        <p:nvPicPr>
          <p:cNvPr id="3" name="图片 2">
            <a:extLst>
              <a:ext uri="{FF2B5EF4-FFF2-40B4-BE49-F238E27FC236}">
                <a16:creationId xmlns:a16="http://schemas.microsoft.com/office/drawing/2014/main" id="{A1E5031F-F2B6-479A-B80E-C9A33ACD0D62}"/>
              </a:ext>
            </a:extLst>
          </p:cNvPr>
          <p:cNvPicPr>
            <a:picLocks noChangeAspect="1"/>
          </p:cNvPicPr>
          <p:nvPr/>
        </p:nvPicPr>
        <p:blipFill rotWithShape="1">
          <a:blip r:embed="rId4">
            <a:extLst>
              <a:ext uri="{28A0092B-C50C-407E-A947-70E740481C1C}">
                <a14:useLocalDpi xmlns:a14="http://schemas.microsoft.com/office/drawing/2010/main" val="0"/>
              </a:ext>
            </a:extLst>
          </a:blip>
          <a:srcRect l="10197" t="9020" r="26961" b="4837"/>
          <a:stretch/>
        </p:blipFill>
        <p:spPr>
          <a:xfrm>
            <a:off x="3953435" y="1047861"/>
            <a:ext cx="4285130" cy="4405461"/>
          </a:xfrm>
          <a:prstGeom prst="rect">
            <a:avLst/>
          </a:prstGeom>
        </p:spPr>
      </p:pic>
      <p:sp>
        <p:nvSpPr>
          <p:cNvPr id="4" name="文本框 3">
            <a:extLst>
              <a:ext uri="{FF2B5EF4-FFF2-40B4-BE49-F238E27FC236}">
                <a16:creationId xmlns:a16="http://schemas.microsoft.com/office/drawing/2014/main" id="{301B5A04-E38D-4940-82B0-244DE67BE06D}"/>
              </a:ext>
            </a:extLst>
          </p:cNvPr>
          <p:cNvSpPr txBox="1"/>
          <p:nvPr/>
        </p:nvSpPr>
        <p:spPr>
          <a:xfrm>
            <a:off x="2807338" y="5662426"/>
            <a:ext cx="6920753" cy="523220"/>
          </a:xfrm>
          <a:prstGeom prst="rect">
            <a:avLst/>
          </a:prstGeom>
          <a:noFill/>
        </p:spPr>
        <p:txBody>
          <a:bodyPr wrap="square" rtlCol="0">
            <a:spAutoFit/>
          </a:bodyPr>
          <a:lstStyle/>
          <a:p>
            <a:pPr algn="l"/>
            <a:r>
              <a:rPr lang="zh-CN" altLang="en-US" sz="2800" dirty="0"/>
              <a:t>请牢记课本</a:t>
            </a:r>
            <a:r>
              <a:rPr lang="en-US" altLang="zh-CN" sz="2800" dirty="0"/>
              <a:t>P48</a:t>
            </a:r>
            <a:r>
              <a:rPr lang="zh-CN" altLang="en-US" sz="2800" dirty="0"/>
              <a:t>页的图形（</a:t>
            </a:r>
            <a:r>
              <a:rPr lang="zh-CN" altLang="en-US" sz="2800" dirty="0">
                <a:solidFill>
                  <a:srgbClr val="FF0000"/>
                </a:solidFill>
              </a:rPr>
              <a:t>☆ ☆ ☆ ☆ ☆ </a:t>
            </a:r>
            <a:r>
              <a:rPr lang="zh-CN" altLang="en-US" sz="2800" dirty="0"/>
              <a:t>）</a:t>
            </a:r>
          </a:p>
        </p:txBody>
      </p:sp>
    </p:spTree>
    <p:extLst>
      <p:ext uri="{BB962C8B-B14F-4D97-AF65-F5344CB8AC3E}">
        <p14:creationId xmlns:p14="http://schemas.microsoft.com/office/powerpoint/2010/main" val="13455118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332716" y="250621"/>
            <a:ext cx="2954656"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利率的期限结构理论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6" name="文本框 5">
            <a:extLst>
              <a:ext uri="{FF2B5EF4-FFF2-40B4-BE49-F238E27FC236}">
                <a16:creationId xmlns:a16="http://schemas.microsoft.com/office/drawing/2014/main" id="{14EA946B-6A12-4F13-B1CD-35987DAA30D5}"/>
              </a:ext>
            </a:extLst>
          </p:cNvPr>
          <p:cNvSpPr txBox="1"/>
          <p:nvPr/>
        </p:nvSpPr>
        <p:spPr>
          <a:xfrm>
            <a:off x="748553" y="1121932"/>
            <a:ext cx="10694894" cy="954107"/>
          </a:xfrm>
          <a:prstGeom prst="rect">
            <a:avLst/>
          </a:prstGeom>
          <a:noFill/>
        </p:spPr>
        <p:txBody>
          <a:bodyPr wrap="square" rtlCol="0">
            <a:spAutoFit/>
          </a:bodyPr>
          <a:lstStyle/>
          <a:p>
            <a:pPr algn="l"/>
            <a:r>
              <a:rPr lang="zh-CN" altLang="en-US" sz="2800" b="1" dirty="0"/>
              <a:t>利率的期限结构</a:t>
            </a:r>
            <a:r>
              <a:rPr lang="zh-CN" altLang="en-US" sz="2800" dirty="0"/>
              <a:t>是指不同期限的利率之间的关系，可以用</a:t>
            </a:r>
            <a:r>
              <a:rPr lang="zh-CN" altLang="en-US" sz="2800" b="1" dirty="0"/>
              <a:t>债券回报率曲线</a:t>
            </a:r>
            <a:r>
              <a:rPr lang="zh-CN" altLang="en-US" sz="2800" dirty="0"/>
              <a:t>（除了期限不同，风险、流动性和其他条件均相同）来表示；</a:t>
            </a:r>
          </a:p>
        </p:txBody>
      </p:sp>
      <p:grpSp>
        <p:nvGrpSpPr>
          <p:cNvPr id="8" name="组合 7">
            <a:extLst>
              <a:ext uri="{FF2B5EF4-FFF2-40B4-BE49-F238E27FC236}">
                <a16:creationId xmlns:a16="http://schemas.microsoft.com/office/drawing/2014/main" id="{BE3D26CB-4786-41EA-A600-858B8B0CAEF8}"/>
              </a:ext>
            </a:extLst>
          </p:cNvPr>
          <p:cNvGrpSpPr/>
          <p:nvPr/>
        </p:nvGrpSpPr>
        <p:grpSpPr>
          <a:xfrm>
            <a:off x="847165" y="2279632"/>
            <a:ext cx="10264588" cy="3311244"/>
            <a:chOff x="963706" y="2106706"/>
            <a:chExt cx="10264588" cy="3311244"/>
          </a:xfrm>
        </p:grpSpPr>
        <p:grpSp>
          <p:nvGrpSpPr>
            <p:cNvPr id="5" name="组合 4">
              <a:extLst>
                <a:ext uri="{FF2B5EF4-FFF2-40B4-BE49-F238E27FC236}">
                  <a16:creationId xmlns:a16="http://schemas.microsoft.com/office/drawing/2014/main" id="{B0DB0A5A-1CB8-4325-BE61-BB13D62FA983}"/>
                </a:ext>
              </a:extLst>
            </p:cNvPr>
            <p:cNvGrpSpPr/>
            <p:nvPr/>
          </p:nvGrpSpPr>
          <p:grpSpPr>
            <a:xfrm>
              <a:off x="963706" y="2106706"/>
              <a:ext cx="10264588" cy="2644588"/>
              <a:chOff x="1927411" y="2415988"/>
              <a:chExt cx="10264588" cy="2644588"/>
            </a:xfrm>
          </p:grpSpPr>
          <p:pic>
            <p:nvPicPr>
              <p:cNvPr id="3" name="图片 2">
                <a:extLst>
                  <a:ext uri="{FF2B5EF4-FFF2-40B4-BE49-F238E27FC236}">
                    <a16:creationId xmlns:a16="http://schemas.microsoft.com/office/drawing/2014/main" id="{268247BD-AFA6-4993-8E55-46EFFA9789F2}"/>
                  </a:ext>
                </a:extLst>
              </p:cNvPr>
              <p:cNvPicPr>
                <a:picLocks noChangeAspect="1"/>
              </p:cNvPicPr>
              <p:nvPr/>
            </p:nvPicPr>
            <p:blipFill rotWithShape="1">
              <a:blip r:embed="rId4">
                <a:extLst>
                  <a:ext uri="{28A0092B-C50C-407E-A947-70E740481C1C}">
                    <a14:useLocalDpi xmlns:a14="http://schemas.microsoft.com/office/drawing/2010/main" val="0"/>
                  </a:ext>
                </a:extLst>
              </a:blip>
              <a:srcRect l="5000" t="29934" r="3824" b="31504"/>
              <a:stretch/>
            </p:blipFill>
            <p:spPr>
              <a:xfrm>
                <a:off x="1927411" y="2415988"/>
                <a:ext cx="8337176" cy="2644588"/>
              </a:xfrm>
              <a:prstGeom prst="rect">
                <a:avLst/>
              </a:prstGeom>
            </p:spPr>
          </p:pic>
          <p:sp>
            <p:nvSpPr>
              <p:cNvPr id="4" name="文本框 3">
                <a:extLst>
                  <a:ext uri="{FF2B5EF4-FFF2-40B4-BE49-F238E27FC236}">
                    <a16:creationId xmlns:a16="http://schemas.microsoft.com/office/drawing/2014/main" id="{1E83A485-1880-41C7-9D18-D55EEFD5109A}"/>
                  </a:ext>
                </a:extLst>
              </p:cNvPr>
              <p:cNvSpPr txBox="1"/>
              <p:nvPr/>
            </p:nvSpPr>
            <p:spPr>
              <a:xfrm>
                <a:off x="10261226" y="3476672"/>
                <a:ext cx="1930773" cy="523220"/>
              </a:xfrm>
              <a:prstGeom prst="rect">
                <a:avLst/>
              </a:prstGeom>
              <a:noFill/>
            </p:spPr>
            <p:txBody>
              <a:bodyPr wrap="square" rtlCol="0">
                <a:spAutoFit/>
              </a:bodyPr>
              <a:lstStyle/>
              <a:p>
                <a:pPr algn="l"/>
                <a:r>
                  <a:rPr lang="zh-CN" altLang="en-US" sz="2800" dirty="0"/>
                  <a:t>见课本</a:t>
                </a:r>
                <a:r>
                  <a:rPr lang="en-US" altLang="zh-CN" sz="2800" dirty="0"/>
                  <a:t>P49</a:t>
                </a:r>
                <a:endParaRPr lang="zh-CN" altLang="en-US" sz="2800" dirty="0"/>
              </a:p>
            </p:txBody>
          </p:sp>
        </p:grpSp>
        <p:sp>
          <p:nvSpPr>
            <p:cNvPr id="7" name="文本框 6">
              <a:extLst>
                <a:ext uri="{FF2B5EF4-FFF2-40B4-BE49-F238E27FC236}">
                  <a16:creationId xmlns:a16="http://schemas.microsoft.com/office/drawing/2014/main" id="{3262E1C8-E7C0-4E68-90AC-CEBD78C44F21}"/>
                </a:ext>
              </a:extLst>
            </p:cNvPr>
            <p:cNvSpPr txBox="1"/>
            <p:nvPr/>
          </p:nvSpPr>
          <p:spPr>
            <a:xfrm>
              <a:off x="5700727" y="4894730"/>
              <a:ext cx="1477328" cy="523220"/>
            </a:xfrm>
            <a:prstGeom prst="rect">
              <a:avLst/>
            </a:prstGeom>
            <a:noFill/>
          </p:spPr>
          <p:txBody>
            <a:bodyPr wrap="square" rtlCol="0">
              <a:spAutoFit/>
            </a:bodyPr>
            <a:lstStyle/>
            <a:p>
              <a:pPr algn="l"/>
              <a:r>
                <a:rPr lang="zh-CN" altLang="en-US" sz="2800" b="1" dirty="0"/>
                <a:t>较少见</a:t>
              </a:r>
            </a:p>
          </p:txBody>
        </p:sp>
        <p:sp>
          <p:nvSpPr>
            <p:cNvPr id="10" name="文本框 9">
              <a:extLst>
                <a:ext uri="{FF2B5EF4-FFF2-40B4-BE49-F238E27FC236}">
                  <a16:creationId xmlns:a16="http://schemas.microsoft.com/office/drawing/2014/main" id="{6C6BF5B2-EAC0-4755-8577-13F0680E1B44}"/>
                </a:ext>
              </a:extLst>
            </p:cNvPr>
            <p:cNvSpPr txBox="1"/>
            <p:nvPr/>
          </p:nvSpPr>
          <p:spPr>
            <a:xfrm>
              <a:off x="3737456" y="4894730"/>
              <a:ext cx="1477328" cy="523220"/>
            </a:xfrm>
            <a:prstGeom prst="rect">
              <a:avLst/>
            </a:prstGeom>
            <a:noFill/>
          </p:spPr>
          <p:txBody>
            <a:bodyPr wrap="square" rtlCol="0">
              <a:spAutoFit/>
            </a:bodyPr>
            <a:lstStyle/>
            <a:p>
              <a:pPr algn="l"/>
              <a:r>
                <a:rPr lang="zh-CN" altLang="en-US" sz="2800" b="1" dirty="0"/>
                <a:t>最常见</a:t>
              </a:r>
            </a:p>
          </p:txBody>
        </p:sp>
        <p:sp>
          <p:nvSpPr>
            <p:cNvPr id="11" name="文本框 10">
              <a:extLst>
                <a:ext uri="{FF2B5EF4-FFF2-40B4-BE49-F238E27FC236}">
                  <a16:creationId xmlns:a16="http://schemas.microsoft.com/office/drawing/2014/main" id="{6ACD218E-2CCC-4A95-813B-DBA01E611037}"/>
                </a:ext>
              </a:extLst>
            </p:cNvPr>
            <p:cNvSpPr txBox="1"/>
            <p:nvPr/>
          </p:nvSpPr>
          <p:spPr>
            <a:xfrm>
              <a:off x="1774185" y="4894730"/>
              <a:ext cx="1477328" cy="523220"/>
            </a:xfrm>
            <a:prstGeom prst="rect">
              <a:avLst/>
            </a:prstGeom>
            <a:noFill/>
          </p:spPr>
          <p:txBody>
            <a:bodyPr wrap="square" rtlCol="0">
              <a:spAutoFit/>
            </a:bodyPr>
            <a:lstStyle/>
            <a:p>
              <a:pPr algn="l"/>
              <a:r>
                <a:rPr lang="zh-CN" altLang="en-US" sz="2800" b="1" dirty="0"/>
                <a:t>很罕见</a:t>
              </a:r>
            </a:p>
          </p:txBody>
        </p:sp>
        <p:sp>
          <p:nvSpPr>
            <p:cNvPr id="12" name="文本框 11">
              <a:extLst>
                <a:ext uri="{FF2B5EF4-FFF2-40B4-BE49-F238E27FC236}">
                  <a16:creationId xmlns:a16="http://schemas.microsoft.com/office/drawing/2014/main" id="{40D84109-605A-4DF9-9613-BB5547EAE721}"/>
                </a:ext>
              </a:extLst>
            </p:cNvPr>
            <p:cNvSpPr txBox="1"/>
            <p:nvPr/>
          </p:nvSpPr>
          <p:spPr>
            <a:xfrm>
              <a:off x="7663998" y="4894730"/>
              <a:ext cx="1477328" cy="523220"/>
            </a:xfrm>
            <a:prstGeom prst="rect">
              <a:avLst/>
            </a:prstGeom>
            <a:noFill/>
          </p:spPr>
          <p:txBody>
            <a:bodyPr wrap="square" rtlCol="0">
              <a:spAutoFit/>
            </a:bodyPr>
            <a:lstStyle/>
            <a:p>
              <a:pPr algn="l"/>
              <a:r>
                <a:rPr lang="zh-CN" altLang="en-US" sz="2800" b="1" dirty="0"/>
                <a:t>较多见</a:t>
              </a:r>
            </a:p>
          </p:txBody>
        </p:sp>
      </p:grpSp>
      <p:sp>
        <p:nvSpPr>
          <p:cNvPr id="14" name="文本框 13">
            <a:extLst>
              <a:ext uri="{FF2B5EF4-FFF2-40B4-BE49-F238E27FC236}">
                <a16:creationId xmlns:a16="http://schemas.microsoft.com/office/drawing/2014/main" id="{638064EA-890F-4320-8F26-6B903836CDFD}"/>
              </a:ext>
            </a:extLst>
          </p:cNvPr>
          <p:cNvSpPr txBox="1"/>
          <p:nvPr/>
        </p:nvSpPr>
        <p:spPr>
          <a:xfrm>
            <a:off x="748553" y="5633103"/>
            <a:ext cx="8076178" cy="954107"/>
          </a:xfrm>
          <a:prstGeom prst="rect">
            <a:avLst/>
          </a:prstGeom>
          <a:noFill/>
        </p:spPr>
        <p:txBody>
          <a:bodyPr wrap="square" rtlCol="0">
            <a:spAutoFit/>
          </a:bodyPr>
          <a:lstStyle/>
          <a:p>
            <a:pPr algn="l"/>
            <a:r>
              <a:rPr lang="zh-CN" altLang="en-US" sz="2800" b="1" dirty="0"/>
              <a:t>如何解释债券回报率的四种可能状态？</a:t>
            </a:r>
            <a:endParaRPr lang="en-US" altLang="zh-CN" sz="2800" b="1" dirty="0"/>
          </a:p>
          <a:p>
            <a:pPr algn="l"/>
            <a:r>
              <a:rPr lang="zh-CN" altLang="en-US" sz="2800" dirty="0"/>
              <a:t>提出了</a:t>
            </a:r>
            <a:r>
              <a:rPr lang="zh-CN" altLang="en-US" sz="2800" dirty="0">
                <a:solidFill>
                  <a:srgbClr val="FF0000"/>
                </a:solidFill>
              </a:rPr>
              <a:t>预期假说</a:t>
            </a:r>
            <a:r>
              <a:rPr lang="zh-CN" altLang="en-US" sz="2800" dirty="0"/>
              <a:t>、</a:t>
            </a:r>
            <a:r>
              <a:rPr lang="zh-CN" altLang="en-US" sz="2800" dirty="0">
                <a:solidFill>
                  <a:srgbClr val="FF0000"/>
                </a:solidFill>
              </a:rPr>
              <a:t>市场分隔理论</a:t>
            </a:r>
            <a:r>
              <a:rPr lang="zh-CN" altLang="en-US" sz="2800" dirty="0"/>
              <a:t>和</a:t>
            </a:r>
            <a:r>
              <a:rPr lang="zh-CN" altLang="en-US" sz="2800" dirty="0">
                <a:solidFill>
                  <a:srgbClr val="FF0000"/>
                </a:solidFill>
              </a:rPr>
              <a:t>流动性报酬理论</a:t>
            </a:r>
          </a:p>
        </p:txBody>
      </p:sp>
    </p:spTree>
    <p:extLst>
      <p:ext uri="{BB962C8B-B14F-4D97-AF65-F5344CB8AC3E}">
        <p14:creationId xmlns:p14="http://schemas.microsoft.com/office/powerpoint/2010/main" val="21078931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332716" y="250621"/>
            <a:ext cx="2954656"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利率的期限结构理论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AE95D005-F6C6-4BC4-8881-4869C2B0E89A}"/>
                  </a:ext>
                </a:extLst>
              </p:cNvPr>
              <p:cNvSpPr txBox="1"/>
              <p:nvPr/>
            </p:nvSpPr>
            <p:spPr>
              <a:xfrm>
                <a:off x="831477" y="909509"/>
                <a:ext cx="10529047" cy="5512150"/>
              </a:xfrm>
              <a:prstGeom prst="rect">
                <a:avLst/>
              </a:prstGeom>
              <a:noFill/>
            </p:spPr>
            <p:txBody>
              <a:bodyPr wrap="square" rtlCol="0">
                <a:spAutoFit/>
              </a:bodyPr>
              <a:lstStyle/>
              <a:p>
                <a:pPr algn="l"/>
                <a:r>
                  <a:rPr lang="zh-CN" altLang="en-US" sz="2400" b="1" dirty="0"/>
                  <a:t>预期理论</a:t>
                </a:r>
                <a:r>
                  <a:rPr lang="zh-CN" altLang="en-US" sz="2400" dirty="0"/>
                  <a:t>（欧文</a:t>
                </a:r>
                <a:r>
                  <a:rPr lang="en-US" altLang="zh-CN" sz="2400" dirty="0"/>
                  <a:t>·</a:t>
                </a:r>
                <a:r>
                  <a:rPr lang="zh-CN" altLang="en-US" sz="2400" dirty="0"/>
                  <a:t>费雪）：</a:t>
                </a:r>
                <a:endParaRPr lang="en-US" altLang="zh-CN" sz="2400" dirty="0"/>
              </a:p>
              <a:p>
                <a:pPr marL="514350" indent="-514350" algn="l">
                  <a:buFont typeface="+mj-ea"/>
                  <a:buAutoNum type="circleNumDbPlain"/>
                </a:pPr>
                <a:r>
                  <a:rPr lang="zh-CN" altLang="en-US" sz="2400" dirty="0"/>
                  <a:t>认为不同期限的债券是</a:t>
                </a:r>
                <a:r>
                  <a:rPr lang="zh-CN" altLang="en-US" sz="2400" b="1" dirty="0">
                    <a:solidFill>
                      <a:srgbClr val="FF0000"/>
                    </a:solidFill>
                  </a:rPr>
                  <a:t>完全可替代</a:t>
                </a:r>
                <a:r>
                  <a:rPr lang="zh-CN" altLang="en-US" sz="2400" dirty="0"/>
                  <a:t>的，利率期限结构差异是由于对</a:t>
                </a:r>
                <a:r>
                  <a:rPr lang="zh-CN" altLang="en-US" sz="2400" b="1" dirty="0"/>
                  <a:t>未来利率的预期差异</a:t>
                </a:r>
                <a:r>
                  <a:rPr lang="zh-CN" altLang="en-US" sz="2400" dirty="0"/>
                  <a:t>造成的；</a:t>
                </a:r>
                <a:endParaRPr lang="en-US" altLang="zh-CN" sz="2400" dirty="0"/>
              </a:p>
              <a:p>
                <a:pPr marL="514350" indent="-514350">
                  <a:buFont typeface="+mj-ea"/>
                  <a:buAutoNum type="circleNumDbPlain"/>
                </a:pPr>
                <a:r>
                  <a:rPr lang="zh-CN" altLang="en-US" sz="2400" dirty="0"/>
                  <a:t>长期利率等于在</a:t>
                </a:r>
                <a:r>
                  <a:rPr lang="zh-CN" altLang="en-US" sz="2400" dirty="0">
                    <a:solidFill>
                      <a:srgbClr val="FF0000"/>
                    </a:solidFill>
                  </a:rPr>
                  <a:t>当期利率以及该期限内预期出现的所有短期利率的平均数</a:t>
                </a:r>
                <a14:m>
                  <m:oMath xmlns:m="http://schemas.openxmlformats.org/officeDocument/2006/math">
                    <m:r>
                      <a:rPr lang="zh-CN" altLang="en-US" sz="2400" b="0" i="1" dirty="0">
                        <a:solidFill>
                          <a:srgbClr val="FF0000"/>
                        </a:solidFill>
                        <a:latin typeface="Cambria Math" panose="02040503050406030204" pitchFamily="18" charset="0"/>
                      </a:rPr>
                      <m:t>→</m:t>
                    </m:r>
                    <m:sSub>
                      <m:sSubPr>
                        <m:ctrlPr>
                          <a:rPr lang="en-US" altLang="zh-CN" sz="2400" b="0" i="1" smtClean="0">
                            <a:solidFill>
                              <a:srgbClr val="836967"/>
                            </a:solidFill>
                            <a:latin typeface="Cambria Math" panose="02040503050406030204" pitchFamily="18" charset="0"/>
                            <a:ea typeface="Cambria Math" panose="02040503050406030204" pitchFamily="18" charset="0"/>
                          </a:rPr>
                        </m:ctrlPr>
                      </m:sSubPr>
                      <m:e>
                        <m:r>
                          <a:rPr lang="en-US" altLang="zh-CN" sz="2400" b="0" i="1" smtClean="0">
                            <a:solidFill>
                              <a:srgbClr val="836967"/>
                            </a:solidFill>
                            <a:latin typeface="Cambria Math" panose="02040503050406030204" pitchFamily="18" charset="0"/>
                            <a:ea typeface="Cambria Math" panose="02040503050406030204" pitchFamily="18" charset="0"/>
                          </a:rPr>
                          <m:t>𝑖</m:t>
                        </m:r>
                      </m:e>
                      <m:sub>
                        <m:r>
                          <a:rPr lang="en-US" altLang="zh-CN" sz="2400" b="0" i="1" smtClean="0">
                            <a:solidFill>
                              <a:srgbClr val="836967"/>
                            </a:solidFill>
                            <a:latin typeface="Cambria Math" panose="02040503050406030204" pitchFamily="18" charset="0"/>
                            <a:ea typeface="Cambria Math" panose="02040503050406030204" pitchFamily="18" charset="0"/>
                          </a:rPr>
                          <m:t>𝑛</m:t>
                        </m:r>
                      </m:sub>
                    </m:sSub>
                    <m:r>
                      <a:rPr lang="en-US" altLang="zh-CN" sz="2400" b="0" i="1" smtClean="0">
                        <a:solidFill>
                          <a:srgbClr val="836967"/>
                        </a:solidFill>
                        <a:latin typeface="Cambria Math" panose="02040503050406030204" pitchFamily="18" charset="0"/>
                        <a:ea typeface="Cambria Math" panose="02040503050406030204" pitchFamily="18" charset="0"/>
                      </a:rPr>
                      <m:t>=</m:t>
                    </m:r>
                    <m:f>
                      <m:fPr>
                        <m:ctrlPr>
                          <a:rPr lang="zh-CN" altLang="en-US" sz="2400" i="1" smtClean="0">
                            <a:solidFill>
                              <a:srgbClr val="836967"/>
                            </a:solidFill>
                            <a:latin typeface="Cambria Math" panose="02040503050406030204" pitchFamily="18" charset="0"/>
                          </a:rPr>
                        </m:ctrlPr>
                      </m:fPr>
                      <m:num>
                        <m:sSub>
                          <m:sSubPr>
                            <m:ctrlPr>
                              <a:rPr lang="zh-CN" altLang="en-US" sz="2400" i="1">
                                <a:solidFill>
                                  <a:srgbClr val="836967"/>
                                </a:solidFill>
                                <a:latin typeface="Cambria Math" panose="02040503050406030204" pitchFamily="18" charset="0"/>
                              </a:rPr>
                            </m:ctrlPr>
                          </m:sSubPr>
                          <m:e>
                            <m:r>
                              <a:rPr lang="zh-CN" altLang="en-US" sz="2400" i="1">
                                <a:latin typeface="Cambria Math" panose="02040503050406030204" pitchFamily="18" charset="0"/>
                              </a:rPr>
                              <m:t>𝑖</m:t>
                            </m:r>
                          </m:e>
                          <m:sub>
                            <m:r>
                              <a:rPr lang="zh-CN" altLang="en-US" sz="2400" i="1">
                                <a:latin typeface="Cambria Math" panose="02040503050406030204" pitchFamily="18" charset="0"/>
                              </a:rPr>
                              <m:t>𝑡</m:t>
                            </m:r>
                          </m:sub>
                        </m:sSub>
                        <m:r>
                          <a:rPr lang="zh-CN" altLang="en-US" sz="2400" i="0">
                            <a:latin typeface="Cambria Math" panose="02040503050406030204" pitchFamily="18" charset="0"/>
                          </a:rPr>
                          <m:t>+</m:t>
                        </m:r>
                        <m:sSubSup>
                          <m:sSubSupPr>
                            <m:ctrlPr>
                              <a:rPr lang="zh-CN" altLang="en-US" sz="2400" i="1">
                                <a:solidFill>
                                  <a:srgbClr val="836967"/>
                                </a:solidFill>
                                <a:latin typeface="Cambria Math" panose="02040503050406030204" pitchFamily="18" charset="0"/>
                              </a:rPr>
                            </m:ctrlPr>
                          </m:sSubSupPr>
                          <m:e>
                            <m:r>
                              <a:rPr lang="zh-CN" altLang="en-US" sz="2400" i="1">
                                <a:latin typeface="Cambria Math" panose="02040503050406030204" pitchFamily="18" charset="0"/>
                              </a:rPr>
                              <m:t>𝑖</m:t>
                            </m:r>
                          </m:e>
                          <m:sub>
                            <m:r>
                              <a:rPr lang="zh-CN" altLang="en-US" sz="2400" i="1">
                                <a:latin typeface="Cambria Math" panose="02040503050406030204" pitchFamily="18" charset="0"/>
                              </a:rPr>
                              <m:t>𝑡</m:t>
                            </m:r>
                            <m:r>
                              <a:rPr lang="zh-CN" altLang="en-US" sz="2400" i="0">
                                <a:latin typeface="Cambria Math" panose="02040503050406030204" pitchFamily="18" charset="0"/>
                              </a:rPr>
                              <m:t>+1</m:t>
                            </m:r>
                          </m:sub>
                          <m:sup>
                            <m:r>
                              <a:rPr lang="zh-CN" altLang="en-US" sz="2400" i="1">
                                <a:latin typeface="Cambria Math" panose="02040503050406030204" pitchFamily="18" charset="0"/>
                              </a:rPr>
                              <m:t>𝑒</m:t>
                            </m:r>
                          </m:sup>
                        </m:sSubSup>
                        <m:r>
                          <a:rPr lang="zh-CN" altLang="en-US" sz="2400" i="0">
                            <a:latin typeface="Cambria Math" panose="02040503050406030204" pitchFamily="18" charset="0"/>
                          </a:rPr>
                          <m:t>+</m:t>
                        </m:r>
                        <m:sSubSup>
                          <m:sSubSupPr>
                            <m:ctrlPr>
                              <a:rPr lang="zh-CN" altLang="en-US" sz="2400" i="1">
                                <a:solidFill>
                                  <a:srgbClr val="836967"/>
                                </a:solidFill>
                                <a:latin typeface="Cambria Math" panose="02040503050406030204" pitchFamily="18" charset="0"/>
                              </a:rPr>
                            </m:ctrlPr>
                          </m:sSubSupPr>
                          <m:e>
                            <m:r>
                              <a:rPr lang="zh-CN" altLang="en-US" sz="2400" i="1">
                                <a:latin typeface="Cambria Math" panose="02040503050406030204" pitchFamily="18" charset="0"/>
                              </a:rPr>
                              <m:t>𝑖</m:t>
                            </m:r>
                          </m:e>
                          <m:sub>
                            <m:r>
                              <a:rPr lang="zh-CN" altLang="en-US" sz="2400" i="1">
                                <a:latin typeface="Cambria Math" panose="02040503050406030204" pitchFamily="18" charset="0"/>
                              </a:rPr>
                              <m:t>𝑡</m:t>
                            </m:r>
                            <m:r>
                              <a:rPr lang="zh-CN" altLang="en-US" sz="2400" i="0">
                                <a:latin typeface="Cambria Math" panose="02040503050406030204" pitchFamily="18" charset="0"/>
                              </a:rPr>
                              <m:t>+2</m:t>
                            </m:r>
                          </m:sub>
                          <m:sup>
                            <m:r>
                              <a:rPr lang="zh-CN" altLang="en-US" sz="2400" i="1">
                                <a:latin typeface="Cambria Math" panose="02040503050406030204" pitchFamily="18" charset="0"/>
                              </a:rPr>
                              <m:t>𝑒</m:t>
                            </m:r>
                          </m:sup>
                        </m:sSubSup>
                        <m:r>
                          <a:rPr lang="zh-CN" altLang="en-US" sz="2400" i="0">
                            <a:latin typeface="Cambria Math" panose="02040503050406030204" pitchFamily="18" charset="0"/>
                          </a:rPr>
                          <m:t>+⋯+</m:t>
                        </m:r>
                        <m:sSubSup>
                          <m:sSubSupPr>
                            <m:ctrlPr>
                              <a:rPr lang="zh-CN" altLang="en-US" sz="2400" i="1">
                                <a:solidFill>
                                  <a:srgbClr val="836967"/>
                                </a:solidFill>
                                <a:latin typeface="Cambria Math" panose="02040503050406030204" pitchFamily="18" charset="0"/>
                              </a:rPr>
                            </m:ctrlPr>
                          </m:sSubSupPr>
                          <m:e>
                            <m:r>
                              <a:rPr lang="zh-CN" altLang="en-US" sz="2400" i="1">
                                <a:latin typeface="Cambria Math" panose="02040503050406030204" pitchFamily="18" charset="0"/>
                              </a:rPr>
                              <m:t>𝑖</m:t>
                            </m:r>
                          </m:e>
                          <m:sub>
                            <m:r>
                              <a:rPr lang="zh-CN" altLang="en-US" sz="2400" i="1">
                                <a:latin typeface="Cambria Math" panose="02040503050406030204" pitchFamily="18" charset="0"/>
                              </a:rPr>
                              <m:t>𝑡</m:t>
                            </m:r>
                            <m:r>
                              <a:rPr lang="zh-CN" altLang="en-US" sz="2400" i="0">
                                <a:latin typeface="Cambria Math" panose="02040503050406030204" pitchFamily="18" charset="0"/>
                              </a:rPr>
                              <m:t>+</m:t>
                            </m:r>
                            <m:r>
                              <a:rPr lang="zh-CN" altLang="en-US" sz="2400" i="1">
                                <a:latin typeface="Cambria Math" panose="02040503050406030204" pitchFamily="18" charset="0"/>
                              </a:rPr>
                              <m:t>𝑛</m:t>
                            </m:r>
                            <m:r>
                              <a:rPr lang="zh-CN" altLang="en-US" sz="2400" i="0">
                                <a:latin typeface="Cambria Math" panose="02040503050406030204" pitchFamily="18" charset="0"/>
                              </a:rPr>
                              <m:t>−1</m:t>
                            </m:r>
                          </m:sub>
                          <m:sup>
                            <m:r>
                              <a:rPr lang="zh-CN" altLang="en-US" sz="2400" i="1">
                                <a:latin typeface="Cambria Math" panose="02040503050406030204" pitchFamily="18" charset="0"/>
                              </a:rPr>
                              <m:t>𝑒</m:t>
                            </m:r>
                          </m:sup>
                        </m:sSubSup>
                      </m:num>
                      <m:den>
                        <m:r>
                          <a:rPr lang="zh-CN" altLang="en-US" sz="2400" i="1">
                            <a:latin typeface="Cambria Math" panose="02040503050406030204" pitchFamily="18" charset="0"/>
                          </a:rPr>
                          <m:t>𝑛</m:t>
                        </m:r>
                      </m:den>
                    </m:f>
                  </m:oMath>
                </a14:m>
                <a:endParaRPr lang="en-US" altLang="zh-CN" sz="2400" dirty="0">
                  <a:latin typeface="Cambria Math" panose="02040503050406030204" pitchFamily="18" charset="0"/>
                  <a:ea typeface="Cambria Math" panose="02040503050406030204" pitchFamily="18" charset="0"/>
                </a:endParaRPr>
              </a:p>
              <a:p>
                <a:endParaRPr lang="en-US" altLang="zh-CN" sz="1400" dirty="0">
                  <a:latin typeface="Cambria Math" panose="02040503050406030204" pitchFamily="18" charset="0"/>
                  <a:ea typeface="Cambria Math" panose="02040503050406030204" pitchFamily="18" charset="0"/>
                </a:endParaRPr>
              </a:p>
              <a:p>
                <a:r>
                  <a:rPr lang="zh-CN" altLang="en-US" sz="2400" b="1" dirty="0"/>
                  <a:t>市场分隔理论</a:t>
                </a:r>
                <a:r>
                  <a:rPr lang="zh-CN" altLang="en-US" sz="2400" dirty="0"/>
                  <a:t>：</a:t>
                </a:r>
                <a:endParaRPr lang="en-US" altLang="zh-CN" sz="2400" dirty="0"/>
              </a:p>
              <a:p>
                <a:pPr marL="514350" indent="-514350">
                  <a:buFont typeface="+mj-ea"/>
                  <a:buAutoNum type="circleNumDbPlain"/>
                </a:pPr>
                <a:r>
                  <a:rPr lang="zh-CN" altLang="en-US" sz="2400" dirty="0"/>
                  <a:t>各种期限证券市场彼此分隔、相互独立，认为不同期限债券</a:t>
                </a:r>
                <a:r>
                  <a:rPr lang="zh-CN" altLang="en-US" sz="2400" dirty="0">
                    <a:solidFill>
                      <a:srgbClr val="FF0000"/>
                    </a:solidFill>
                  </a:rPr>
                  <a:t>完全不能替代</a:t>
                </a:r>
                <a:r>
                  <a:rPr lang="zh-CN" altLang="en-US" sz="2400" dirty="0"/>
                  <a:t>；</a:t>
                </a:r>
                <a:endParaRPr lang="en-US" altLang="zh-CN" sz="2400" dirty="0"/>
              </a:p>
              <a:p>
                <a:pPr marL="514350" indent="-514350">
                  <a:buFont typeface="+mj-ea"/>
                  <a:buAutoNum type="circleNumDbPlain"/>
                </a:pPr>
                <a:r>
                  <a:rPr lang="zh-CN" altLang="en-US" sz="2400" dirty="0"/>
                  <a:t>一般来说投资者多偏好期限较短、利率风险较小的债券；</a:t>
                </a:r>
                <a:endParaRPr lang="en-US" altLang="zh-CN" sz="2400" dirty="0"/>
              </a:p>
              <a:p>
                <a:endParaRPr lang="en-US" altLang="zh-CN" sz="1400" dirty="0"/>
              </a:p>
              <a:p>
                <a:r>
                  <a:rPr lang="zh-CN" altLang="en-US" sz="2400" b="1" dirty="0"/>
                  <a:t>流动性报酬（偏好）理论</a:t>
                </a:r>
                <a:r>
                  <a:rPr lang="zh-CN" altLang="en-US" sz="2400" dirty="0"/>
                  <a:t>（希克斯）：</a:t>
                </a:r>
                <a:endParaRPr lang="en-US" altLang="zh-CN" sz="2400" dirty="0"/>
              </a:p>
              <a:p>
                <a:pPr marL="514350" indent="-514350">
                  <a:buFont typeface="+mj-ea"/>
                  <a:buAutoNum type="circleNumDbPlain"/>
                </a:pPr>
                <a:r>
                  <a:rPr lang="zh-CN" altLang="en-US" sz="2400" dirty="0"/>
                  <a:t>不同期限债券是有条件替代的；长期利率等于在</a:t>
                </a:r>
                <a:r>
                  <a:rPr lang="zh-CN" altLang="en-US" sz="2400" dirty="0">
                    <a:solidFill>
                      <a:srgbClr val="FF0000"/>
                    </a:solidFill>
                  </a:rPr>
                  <a:t>当期利率以及该期限内预期出现的所有短期利率的平均数加上流动性补偿</a:t>
                </a:r>
                <a:endParaRPr lang="en-US" altLang="zh-CN" sz="2400" dirty="0">
                  <a:solidFill>
                    <a:srgbClr val="FF0000"/>
                  </a:solidFill>
                </a:endParaRPr>
              </a:p>
              <a:p>
                <a:pPr marL="514350" indent="-514350">
                  <a:buFont typeface="+mj-ea"/>
                  <a:buAutoNum type="circleNumDbPlain"/>
                </a:pPr>
                <a14:m>
                  <m:oMath xmlns:m="http://schemas.openxmlformats.org/officeDocument/2006/math">
                    <m:r>
                      <a:rPr lang="zh-CN" altLang="en-US" sz="2400" b="1" i="0" dirty="0" smtClean="0">
                        <a:solidFill>
                          <a:schemeClr val="tx1"/>
                        </a:solidFill>
                        <a:latin typeface="Cambria Math" panose="02040503050406030204" pitchFamily="18" charset="0"/>
                      </a:rPr>
                      <m:t>公式</m:t>
                    </m:r>
                    <m:r>
                      <a:rPr lang="zh-CN" altLang="en-US" sz="2400" b="1" i="1" dirty="0" smtClean="0">
                        <a:solidFill>
                          <a:schemeClr val="tx1"/>
                        </a:solidFill>
                        <a:latin typeface="Cambria Math" panose="02040503050406030204" pitchFamily="18" charset="0"/>
                      </a:rPr>
                      <m:t>：</m:t>
                    </m:r>
                    <m:sSub>
                      <m:sSubPr>
                        <m:ctrlPr>
                          <a:rPr lang="en-US" altLang="zh-CN" sz="2400" b="0" i="1" smtClean="0">
                            <a:solidFill>
                              <a:srgbClr val="836967"/>
                            </a:solidFill>
                            <a:latin typeface="Cambria Math" panose="02040503050406030204" pitchFamily="18" charset="0"/>
                            <a:ea typeface="Cambria Math" panose="02040503050406030204" pitchFamily="18" charset="0"/>
                          </a:rPr>
                        </m:ctrlPr>
                      </m:sSubPr>
                      <m:e>
                        <m:r>
                          <a:rPr lang="en-US" altLang="zh-CN" sz="2400" b="0" i="1" smtClean="0">
                            <a:solidFill>
                              <a:srgbClr val="836967"/>
                            </a:solidFill>
                            <a:latin typeface="Cambria Math" panose="02040503050406030204" pitchFamily="18" charset="0"/>
                            <a:ea typeface="Cambria Math" panose="02040503050406030204" pitchFamily="18" charset="0"/>
                          </a:rPr>
                          <m:t>𝑖</m:t>
                        </m:r>
                      </m:e>
                      <m:sub>
                        <m:r>
                          <a:rPr lang="en-US" altLang="zh-CN" sz="2400" b="0" i="1" smtClean="0">
                            <a:solidFill>
                              <a:srgbClr val="836967"/>
                            </a:solidFill>
                            <a:latin typeface="Cambria Math" panose="02040503050406030204" pitchFamily="18" charset="0"/>
                            <a:ea typeface="Cambria Math" panose="02040503050406030204" pitchFamily="18" charset="0"/>
                          </a:rPr>
                          <m:t>𝑛</m:t>
                        </m:r>
                      </m:sub>
                    </m:sSub>
                    <m:r>
                      <a:rPr lang="en-US" altLang="zh-CN" sz="2400" b="0" i="1" smtClean="0">
                        <a:solidFill>
                          <a:srgbClr val="836967"/>
                        </a:solidFill>
                        <a:latin typeface="Cambria Math" panose="02040503050406030204" pitchFamily="18" charset="0"/>
                        <a:ea typeface="Cambria Math" panose="02040503050406030204" pitchFamily="18" charset="0"/>
                      </a:rPr>
                      <m:t>=</m:t>
                    </m:r>
                    <m:f>
                      <m:fPr>
                        <m:ctrlPr>
                          <a:rPr lang="zh-CN" altLang="en-US" sz="2400" i="1" smtClean="0">
                            <a:solidFill>
                              <a:srgbClr val="836967"/>
                            </a:solidFill>
                            <a:latin typeface="Cambria Math" panose="02040503050406030204" pitchFamily="18" charset="0"/>
                          </a:rPr>
                        </m:ctrlPr>
                      </m:fPr>
                      <m:num>
                        <m:sSub>
                          <m:sSubPr>
                            <m:ctrlPr>
                              <a:rPr lang="zh-CN" altLang="en-US" sz="2400" i="1">
                                <a:solidFill>
                                  <a:srgbClr val="836967"/>
                                </a:solidFill>
                                <a:latin typeface="Cambria Math" panose="02040503050406030204" pitchFamily="18" charset="0"/>
                              </a:rPr>
                            </m:ctrlPr>
                          </m:sSubPr>
                          <m:e>
                            <m:r>
                              <a:rPr lang="zh-CN" altLang="en-US" sz="2400" i="1">
                                <a:latin typeface="Cambria Math" panose="02040503050406030204" pitchFamily="18" charset="0"/>
                              </a:rPr>
                              <m:t>𝑖</m:t>
                            </m:r>
                          </m:e>
                          <m:sub>
                            <m:r>
                              <a:rPr lang="zh-CN" altLang="en-US" sz="2400" i="1">
                                <a:latin typeface="Cambria Math" panose="02040503050406030204" pitchFamily="18" charset="0"/>
                              </a:rPr>
                              <m:t>𝑡</m:t>
                            </m:r>
                          </m:sub>
                        </m:sSub>
                        <m:r>
                          <a:rPr lang="zh-CN" altLang="en-US" sz="2400" i="0">
                            <a:latin typeface="Cambria Math" panose="02040503050406030204" pitchFamily="18" charset="0"/>
                          </a:rPr>
                          <m:t>+</m:t>
                        </m:r>
                        <m:sSubSup>
                          <m:sSubSupPr>
                            <m:ctrlPr>
                              <a:rPr lang="zh-CN" altLang="en-US" sz="2400" i="1">
                                <a:solidFill>
                                  <a:srgbClr val="836967"/>
                                </a:solidFill>
                                <a:latin typeface="Cambria Math" panose="02040503050406030204" pitchFamily="18" charset="0"/>
                              </a:rPr>
                            </m:ctrlPr>
                          </m:sSubSupPr>
                          <m:e>
                            <m:r>
                              <a:rPr lang="zh-CN" altLang="en-US" sz="2400" i="1">
                                <a:latin typeface="Cambria Math" panose="02040503050406030204" pitchFamily="18" charset="0"/>
                              </a:rPr>
                              <m:t>𝑖</m:t>
                            </m:r>
                          </m:e>
                          <m:sub>
                            <m:r>
                              <a:rPr lang="zh-CN" altLang="en-US" sz="2400" i="1">
                                <a:latin typeface="Cambria Math" panose="02040503050406030204" pitchFamily="18" charset="0"/>
                              </a:rPr>
                              <m:t>𝑡</m:t>
                            </m:r>
                            <m:r>
                              <a:rPr lang="zh-CN" altLang="en-US" sz="2400" i="0">
                                <a:latin typeface="Cambria Math" panose="02040503050406030204" pitchFamily="18" charset="0"/>
                              </a:rPr>
                              <m:t>+1</m:t>
                            </m:r>
                          </m:sub>
                          <m:sup>
                            <m:r>
                              <a:rPr lang="zh-CN" altLang="en-US" sz="2400" i="1">
                                <a:latin typeface="Cambria Math" panose="02040503050406030204" pitchFamily="18" charset="0"/>
                              </a:rPr>
                              <m:t>𝑒</m:t>
                            </m:r>
                          </m:sup>
                        </m:sSubSup>
                        <m:r>
                          <a:rPr lang="zh-CN" altLang="en-US" sz="2400" i="0">
                            <a:latin typeface="Cambria Math" panose="02040503050406030204" pitchFamily="18" charset="0"/>
                          </a:rPr>
                          <m:t>+</m:t>
                        </m:r>
                        <m:sSubSup>
                          <m:sSubSupPr>
                            <m:ctrlPr>
                              <a:rPr lang="zh-CN" altLang="en-US" sz="2400" i="1">
                                <a:solidFill>
                                  <a:srgbClr val="836967"/>
                                </a:solidFill>
                                <a:latin typeface="Cambria Math" panose="02040503050406030204" pitchFamily="18" charset="0"/>
                              </a:rPr>
                            </m:ctrlPr>
                          </m:sSubSupPr>
                          <m:e>
                            <m:r>
                              <a:rPr lang="zh-CN" altLang="en-US" sz="2400" i="1">
                                <a:latin typeface="Cambria Math" panose="02040503050406030204" pitchFamily="18" charset="0"/>
                              </a:rPr>
                              <m:t>𝑖</m:t>
                            </m:r>
                          </m:e>
                          <m:sub>
                            <m:r>
                              <a:rPr lang="zh-CN" altLang="en-US" sz="2400" i="1">
                                <a:latin typeface="Cambria Math" panose="02040503050406030204" pitchFamily="18" charset="0"/>
                              </a:rPr>
                              <m:t>𝑡</m:t>
                            </m:r>
                            <m:r>
                              <a:rPr lang="zh-CN" altLang="en-US" sz="2400" i="0">
                                <a:latin typeface="Cambria Math" panose="02040503050406030204" pitchFamily="18" charset="0"/>
                              </a:rPr>
                              <m:t>+2</m:t>
                            </m:r>
                          </m:sub>
                          <m:sup>
                            <m:r>
                              <a:rPr lang="zh-CN" altLang="en-US" sz="2400" i="1">
                                <a:latin typeface="Cambria Math" panose="02040503050406030204" pitchFamily="18" charset="0"/>
                              </a:rPr>
                              <m:t>𝑒</m:t>
                            </m:r>
                          </m:sup>
                        </m:sSubSup>
                        <m:r>
                          <a:rPr lang="zh-CN" altLang="en-US" sz="2400" i="0">
                            <a:latin typeface="Cambria Math" panose="02040503050406030204" pitchFamily="18" charset="0"/>
                          </a:rPr>
                          <m:t>+⋯+</m:t>
                        </m:r>
                        <m:sSubSup>
                          <m:sSubSupPr>
                            <m:ctrlPr>
                              <a:rPr lang="zh-CN" altLang="en-US" sz="2400" i="1">
                                <a:solidFill>
                                  <a:srgbClr val="836967"/>
                                </a:solidFill>
                                <a:latin typeface="Cambria Math" panose="02040503050406030204" pitchFamily="18" charset="0"/>
                              </a:rPr>
                            </m:ctrlPr>
                          </m:sSubSupPr>
                          <m:e>
                            <m:r>
                              <a:rPr lang="zh-CN" altLang="en-US" sz="2400" i="1">
                                <a:latin typeface="Cambria Math" panose="02040503050406030204" pitchFamily="18" charset="0"/>
                              </a:rPr>
                              <m:t>𝑖</m:t>
                            </m:r>
                          </m:e>
                          <m:sub>
                            <m:r>
                              <a:rPr lang="zh-CN" altLang="en-US" sz="2400" i="1">
                                <a:latin typeface="Cambria Math" panose="02040503050406030204" pitchFamily="18" charset="0"/>
                              </a:rPr>
                              <m:t>𝑡</m:t>
                            </m:r>
                            <m:r>
                              <a:rPr lang="zh-CN" altLang="en-US" sz="2400" i="0">
                                <a:latin typeface="Cambria Math" panose="02040503050406030204" pitchFamily="18" charset="0"/>
                              </a:rPr>
                              <m:t>+</m:t>
                            </m:r>
                            <m:r>
                              <a:rPr lang="zh-CN" altLang="en-US" sz="2400" i="1">
                                <a:latin typeface="Cambria Math" panose="02040503050406030204" pitchFamily="18" charset="0"/>
                              </a:rPr>
                              <m:t>𝑛</m:t>
                            </m:r>
                            <m:r>
                              <a:rPr lang="zh-CN" altLang="en-US" sz="2400" i="0">
                                <a:latin typeface="Cambria Math" panose="02040503050406030204" pitchFamily="18" charset="0"/>
                              </a:rPr>
                              <m:t>−1</m:t>
                            </m:r>
                          </m:sub>
                          <m:sup>
                            <m:r>
                              <a:rPr lang="zh-CN" altLang="en-US" sz="2400" i="1">
                                <a:latin typeface="Cambria Math" panose="02040503050406030204" pitchFamily="18" charset="0"/>
                              </a:rPr>
                              <m:t>𝑒</m:t>
                            </m:r>
                          </m:sup>
                        </m:sSubSup>
                      </m:num>
                      <m:den>
                        <m:r>
                          <a:rPr lang="zh-CN" altLang="en-US" sz="2400" i="1">
                            <a:latin typeface="Cambria Math" panose="02040503050406030204" pitchFamily="18" charset="0"/>
                          </a:rPr>
                          <m:t>𝑛</m:t>
                        </m:r>
                      </m:den>
                    </m:f>
                    <m:r>
                      <a:rPr lang="en-US" altLang="zh-CN" sz="2400" b="0" i="0" smtClean="0">
                        <a:latin typeface="Cambria Math" panose="02040503050406030204" pitchFamily="18" charset="0"/>
                        <a:ea typeface="Cambria Math" panose="02040503050406030204" pitchFamily="18" charset="0"/>
                      </a:rPr>
                      <m:t>+</m:t>
                    </m:r>
                    <m:r>
                      <m:rPr>
                        <m:nor/>
                      </m:rPr>
                      <a:rPr lang="en-US" altLang="zh-CN" sz="2400" dirty="0">
                        <a:latin typeface="Cambria Math" panose="02040503050406030204" pitchFamily="18" charset="0"/>
                        <a:ea typeface="Cambria Math" panose="02040503050406030204" pitchFamily="18" charset="0"/>
                      </a:rPr>
                      <m:t>ρ</m:t>
                    </m:r>
                  </m:oMath>
                </a14:m>
                <a:endParaRPr lang="zh-CN" altLang="en-US" sz="2400" dirty="0">
                  <a:latin typeface="Cambria Math" panose="02040503050406030204" pitchFamily="18" charset="0"/>
                </a:endParaRPr>
              </a:p>
            </p:txBody>
          </p:sp>
        </mc:Choice>
        <mc:Fallback xmlns="">
          <p:sp>
            <p:nvSpPr>
              <p:cNvPr id="3" name="文本框 2">
                <a:extLst>
                  <a:ext uri="{FF2B5EF4-FFF2-40B4-BE49-F238E27FC236}">
                    <a16:creationId xmlns:a16="http://schemas.microsoft.com/office/drawing/2014/main" id="{AE95D005-F6C6-4BC4-8881-4869C2B0E89A}"/>
                  </a:ext>
                </a:extLst>
              </p:cNvPr>
              <p:cNvSpPr txBox="1">
                <a:spLocks noRot="1" noChangeAspect="1" noMove="1" noResize="1" noEditPoints="1" noAdjustHandles="1" noChangeArrowheads="1" noChangeShapeType="1" noTextEdit="1"/>
              </p:cNvSpPr>
              <p:nvPr/>
            </p:nvSpPr>
            <p:spPr>
              <a:xfrm>
                <a:off x="831477" y="909509"/>
                <a:ext cx="10529047" cy="5512150"/>
              </a:xfrm>
              <a:prstGeom prst="rect">
                <a:avLst/>
              </a:prstGeom>
              <a:blipFill>
                <a:blip r:embed="rId4"/>
                <a:stretch>
                  <a:fillRect l="-868" t="-774" r="-300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6385038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332716" y="250621"/>
            <a:ext cx="2954656"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利率的期限结构理论</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graphicFrame>
        <p:nvGraphicFramePr>
          <p:cNvPr id="2" name="表格 2">
            <a:extLst>
              <a:ext uri="{FF2B5EF4-FFF2-40B4-BE49-F238E27FC236}">
                <a16:creationId xmlns:a16="http://schemas.microsoft.com/office/drawing/2014/main" id="{D03DD63F-BB7D-4210-931F-B810145B6B93}"/>
              </a:ext>
            </a:extLst>
          </p:cNvPr>
          <p:cNvGraphicFramePr>
            <a:graphicFrameLocks noGrp="1"/>
          </p:cNvGraphicFramePr>
          <p:nvPr>
            <p:extLst>
              <p:ext uri="{D42A27DB-BD31-4B8C-83A1-F6EECF244321}">
                <p14:modId xmlns:p14="http://schemas.microsoft.com/office/powerpoint/2010/main" val="3528901230"/>
              </p:ext>
            </p:extLst>
          </p:nvPr>
        </p:nvGraphicFramePr>
        <p:xfrm>
          <a:off x="179294" y="2148840"/>
          <a:ext cx="11833412" cy="2560320"/>
        </p:xfrm>
        <a:graphic>
          <a:graphicData uri="http://schemas.openxmlformats.org/drawingml/2006/table">
            <a:tbl>
              <a:tblPr firstRow="1" bandRow="1">
                <a:tableStyleId>{5C22544A-7EE6-4342-B048-85BDC9FD1C3A}</a:tableStyleId>
              </a:tblPr>
              <a:tblGrid>
                <a:gridCol w="2348753">
                  <a:extLst>
                    <a:ext uri="{9D8B030D-6E8A-4147-A177-3AD203B41FA5}">
                      <a16:colId xmlns:a16="http://schemas.microsoft.com/office/drawing/2014/main" val="312605117"/>
                    </a:ext>
                  </a:extLst>
                </a:gridCol>
                <a:gridCol w="2052918">
                  <a:extLst>
                    <a:ext uri="{9D8B030D-6E8A-4147-A177-3AD203B41FA5}">
                      <a16:colId xmlns:a16="http://schemas.microsoft.com/office/drawing/2014/main" val="252084667"/>
                    </a:ext>
                  </a:extLst>
                </a:gridCol>
                <a:gridCol w="3007643">
                  <a:extLst>
                    <a:ext uri="{9D8B030D-6E8A-4147-A177-3AD203B41FA5}">
                      <a16:colId xmlns:a16="http://schemas.microsoft.com/office/drawing/2014/main" val="1890866975"/>
                    </a:ext>
                  </a:extLst>
                </a:gridCol>
                <a:gridCol w="2057415">
                  <a:extLst>
                    <a:ext uri="{9D8B030D-6E8A-4147-A177-3AD203B41FA5}">
                      <a16:colId xmlns:a16="http://schemas.microsoft.com/office/drawing/2014/main" val="2545188859"/>
                    </a:ext>
                  </a:extLst>
                </a:gridCol>
                <a:gridCol w="2366683">
                  <a:extLst>
                    <a:ext uri="{9D8B030D-6E8A-4147-A177-3AD203B41FA5}">
                      <a16:colId xmlns:a16="http://schemas.microsoft.com/office/drawing/2014/main" val="1233794567"/>
                    </a:ext>
                  </a:extLst>
                </a:gridCol>
              </a:tblGrid>
              <a:tr h="0">
                <a:tc>
                  <a:txBody>
                    <a:bodyPr/>
                    <a:lstStyle/>
                    <a:p>
                      <a:pPr algn="ctr"/>
                      <a:r>
                        <a:rPr lang="zh-CN" altLang="en-US" sz="2400" dirty="0">
                          <a:solidFill>
                            <a:schemeClr val="tx1"/>
                          </a:solidFill>
                          <a:latin typeface="+mn-ea"/>
                          <a:ea typeface="+mn-ea"/>
                        </a:rPr>
                        <a:t>理论</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不同期限债券是否可以替代</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能否解释债券收益率曲线存在向上，平坦，向下三种形态</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能否解释收益率曲线通常是向上的</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能否解释不同期限债券利率变化是同向的</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64121792"/>
                  </a:ext>
                </a:extLst>
              </a:tr>
              <a:tr h="370840">
                <a:tc>
                  <a:txBody>
                    <a:bodyPr/>
                    <a:lstStyle/>
                    <a:p>
                      <a:pPr algn="ctr"/>
                      <a:r>
                        <a:rPr lang="zh-CN" altLang="en-US" sz="2400" dirty="0">
                          <a:solidFill>
                            <a:schemeClr val="tx1"/>
                          </a:solidFill>
                          <a:latin typeface="+mn-ea"/>
                          <a:ea typeface="+mn-ea"/>
                        </a:rPr>
                        <a:t>预期理论</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完全可替代</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2400" dirty="0">
                          <a:solidFill>
                            <a:schemeClr val="tx1"/>
                          </a:solidFill>
                          <a:latin typeface="+mn-ea"/>
                          <a:ea typeface="+mn-ea"/>
                        </a:rPr>
                        <a:t>×</a:t>
                      </a:r>
                      <a:endParaRPr lang="zh-CN" altLang="en-US" sz="2400" dirty="0">
                        <a:solidFill>
                          <a:schemeClr val="tx1"/>
                        </a:solidFill>
                        <a:latin typeface="+mn-ea"/>
                        <a:ea typeface="+mn-ea"/>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7895218"/>
                  </a:ext>
                </a:extLst>
              </a:tr>
              <a:tr h="370840">
                <a:tc>
                  <a:txBody>
                    <a:bodyPr/>
                    <a:lstStyle/>
                    <a:p>
                      <a:pPr algn="ctr"/>
                      <a:r>
                        <a:rPr lang="zh-CN" altLang="en-US" sz="2400" dirty="0">
                          <a:solidFill>
                            <a:schemeClr val="tx1"/>
                          </a:solidFill>
                          <a:latin typeface="+mn-ea"/>
                          <a:ea typeface="+mn-ea"/>
                        </a:rPr>
                        <a:t>市场分割理论</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不能替代</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400" dirty="0">
                          <a:solidFill>
                            <a:schemeClr val="tx1"/>
                          </a:solidFill>
                          <a:latin typeface="+mn-ea"/>
                          <a:ea typeface="+mn-ea"/>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400" dirty="0">
                          <a:solidFill>
                            <a:schemeClr val="tx1"/>
                          </a:solidFill>
                          <a:latin typeface="+mn-ea"/>
                          <a:ea typeface="+mn-ea"/>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2400" dirty="0">
                          <a:solidFill>
                            <a:schemeClr val="tx1"/>
                          </a:solidFill>
                          <a:latin typeface="+mn-ea"/>
                          <a:ea typeface="+mn-ea"/>
                        </a:rPr>
                        <a:t>×</a:t>
                      </a:r>
                      <a:endParaRPr lang="zh-CN" altLang="en-US" sz="2400" dirty="0">
                        <a:solidFill>
                          <a:schemeClr val="tx1"/>
                        </a:solidFill>
                        <a:latin typeface="+mn-ea"/>
                        <a:ea typeface="+mn-ea"/>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26408439"/>
                  </a:ext>
                </a:extLst>
              </a:tr>
              <a:tr h="0">
                <a:tc>
                  <a:txBody>
                    <a:bodyPr/>
                    <a:lstStyle/>
                    <a:p>
                      <a:pPr algn="ctr"/>
                      <a:r>
                        <a:rPr lang="zh-CN" altLang="en-US" sz="2400" dirty="0">
                          <a:solidFill>
                            <a:schemeClr val="tx1"/>
                          </a:solidFill>
                          <a:latin typeface="+mn-ea"/>
                          <a:ea typeface="+mn-ea"/>
                        </a:rPr>
                        <a:t>流动性报酬理论</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有条件替代</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400" dirty="0">
                          <a:solidFill>
                            <a:schemeClr val="tx1"/>
                          </a:solidFill>
                          <a:latin typeface="+mn-ea"/>
                          <a:ea typeface="+mn-ea"/>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400" dirty="0">
                          <a:solidFill>
                            <a:schemeClr val="tx1"/>
                          </a:solidFill>
                          <a:latin typeface="+mn-ea"/>
                          <a:ea typeface="+mn-ea"/>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2400" dirty="0">
                          <a:solidFill>
                            <a:schemeClr val="tx1"/>
                          </a:solidFill>
                          <a:latin typeface="+mn-ea"/>
                          <a:ea typeface="+mn-ea"/>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19379853"/>
                  </a:ext>
                </a:extLst>
              </a:tr>
            </a:tbl>
          </a:graphicData>
        </a:graphic>
      </p:graphicFrame>
      <p:sp>
        <p:nvSpPr>
          <p:cNvPr id="3" name="文本框 2">
            <a:extLst>
              <a:ext uri="{FF2B5EF4-FFF2-40B4-BE49-F238E27FC236}">
                <a16:creationId xmlns:a16="http://schemas.microsoft.com/office/drawing/2014/main" id="{9DCDD6AB-D79B-4CFC-8740-BBA5D94A0E3B}"/>
              </a:ext>
            </a:extLst>
          </p:cNvPr>
          <p:cNvSpPr txBox="1"/>
          <p:nvPr/>
        </p:nvSpPr>
        <p:spPr>
          <a:xfrm>
            <a:off x="3993776" y="4840942"/>
            <a:ext cx="4204447" cy="523220"/>
          </a:xfrm>
          <a:prstGeom prst="rect">
            <a:avLst/>
          </a:prstGeom>
          <a:noFill/>
        </p:spPr>
        <p:txBody>
          <a:bodyPr wrap="square" rtlCol="0">
            <a:spAutoFit/>
          </a:bodyPr>
          <a:lstStyle/>
          <a:p>
            <a:pPr algn="ctr"/>
            <a:r>
              <a:rPr lang="zh-CN" altLang="en-US" sz="2800" dirty="0"/>
              <a:t>利率期限结构理论比较</a:t>
            </a:r>
          </a:p>
        </p:txBody>
      </p:sp>
    </p:spTree>
    <p:extLst>
      <p:ext uri="{BB962C8B-B14F-4D97-AF65-F5344CB8AC3E}">
        <p14:creationId xmlns:p14="http://schemas.microsoft.com/office/powerpoint/2010/main" val="11030490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918679" y="1869363"/>
              <a:ext cx="409269"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lang="en-US" altLang="zh-CN" sz="8000" dirty="0">
                  <a:solidFill>
                    <a:schemeClr val="bg1"/>
                  </a:solidFill>
                  <a:latin typeface="字魂35号-经典雅黑" panose="02000000000000000000" pitchFamily="2" charset="-122"/>
                  <a:ea typeface="字魂35号-经典雅黑" panose="02000000000000000000" pitchFamily="2" charset="-122"/>
                </a:rPr>
                <a:t>5</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4108766" y="3930223"/>
            <a:ext cx="3974468"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利率体制改革</a:t>
            </a:r>
          </a:p>
        </p:txBody>
      </p:sp>
    </p:spTree>
    <p:extLst>
      <p:ext uri="{BB962C8B-B14F-4D97-AF65-F5344CB8AC3E}">
        <p14:creationId xmlns:p14="http://schemas.microsoft.com/office/powerpoint/2010/main" val="24814989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a:extLst>
              <a:ext uri="{FF2B5EF4-FFF2-40B4-BE49-F238E27FC236}">
                <a16:creationId xmlns:a16="http://schemas.microsoft.com/office/drawing/2014/main" id="{4460D2D0-CA03-4C14-910F-4ED7796AF001}"/>
              </a:ext>
            </a:extLst>
          </p:cNvPr>
          <p:cNvSpPr txBox="1"/>
          <p:nvPr/>
        </p:nvSpPr>
        <p:spPr>
          <a:xfrm>
            <a:off x="486606" y="250621"/>
            <a:ext cx="2646878"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我国利率体制改革</a:t>
            </a:r>
          </a:p>
        </p:txBody>
      </p:sp>
      <p:pic>
        <p:nvPicPr>
          <p:cNvPr id="59" name="图片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4" name="文本框 3">
            <a:extLst>
              <a:ext uri="{FF2B5EF4-FFF2-40B4-BE49-F238E27FC236}">
                <a16:creationId xmlns:a16="http://schemas.microsoft.com/office/drawing/2014/main" id="{9FD84B73-EC89-4871-AD9E-00446B2A885C}"/>
              </a:ext>
            </a:extLst>
          </p:cNvPr>
          <p:cNvSpPr txBox="1"/>
          <p:nvPr/>
        </p:nvSpPr>
        <p:spPr>
          <a:xfrm>
            <a:off x="416859" y="1047861"/>
            <a:ext cx="4760259" cy="523220"/>
          </a:xfrm>
          <a:prstGeom prst="rect">
            <a:avLst/>
          </a:prstGeom>
          <a:noFill/>
        </p:spPr>
        <p:txBody>
          <a:bodyPr wrap="square" rtlCol="0">
            <a:spAutoFit/>
          </a:bodyPr>
          <a:lstStyle/>
          <a:p>
            <a:pPr algn="l"/>
            <a:r>
              <a:rPr lang="zh-CN" altLang="en-US" sz="2800" dirty="0"/>
              <a:t>自行阅读课本</a:t>
            </a:r>
            <a:r>
              <a:rPr lang="en-US" altLang="zh-CN" sz="2800" dirty="0"/>
              <a:t>P50-52</a:t>
            </a:r>
            <a:r>
              <a:rPr lang="zh-CN" altLang="en-US" sz="2800" dirty="0"/>
              <a:t>，了解</a:t>
            </a:r>
            <a:endParaRPr lang="en-US" altLang="zh-CN" sz="2800" dirty="0"/>
          </a:p>
        </p:txBody>
      </p:sp>
      <p:sp>
        <p:nvSpPr>
          <p:cNvPr id="7" name="文本框 6">
            <a:extLst>
              <a:ext uri="{FF2B5EF4-FFF2-40B4-BE49-F238E27FC236}">
                <a16:creationId xmlns:a16="http://schemas.microsoft.com/office/drawing/2014/main" id="{85903948-D2F0-4CAC-B55D-0E8EBD6D8003}"/>
              </a:ext>
            </a:extLst>
          </p:cNvPr>
          <p:cNvSpPr txBox="1"/>
          <p:nvPr/>
        </p:nvSpPr>
        <p:spPr>
          <a:xfrm>
            <a:off x="416859" y="2405723"/>
            <a:ext cx="11183470" cy="954107"/>
          </a:xfrm>
          <a:prstGeom prst="rect">
            <a:avLst/>
          </a:prstGeom>
          <a:noFill/>
        </p:spPr>
        <p:txBody>
          <a:bodyPr wrap="square" rtlCol="0">
            <a:spAutoFit/>
          </a:bodyPr>
          <a:lstStyle/>
          <a:p>
            <a:pPr algn="l"/>
            <a:r>
              <a:rPr lang="zh-CN" altLang="en-US" sz="2800" b="1" dirty="0"/>
              <a:t>我国利率市场化改革顺序</a:t>
            </a:r>
            <a:r>
              <a:rPr lang="zh-CN" altLang="en-US" sz="2800" dirty="0"/>
              <a:t>：先外币、后本币，先农村、后城镇，先贷款、后存款，先大额、后小额，循序渐进</a:t>
            </a:r>
            <a:endParaRPr lang="en-US" altLang="zh-CN" sz="2800" dirty="0"/>
          </a:p>
        </p:txBody>
      </p:sp>
      <p:sp>
        <p:nvSpPr>
          <p:cNvPr id="8" name="文本框 7">
            <a:extLst>
              <a:ext uri="{FF2B5EF4-FFF2-40B4-BE49-F238E27FC236}">
                <a16:creationId xmlns:a16="http://schemas.microsoft.com/office/drawing/2014/main" id="{D6C7E010-44D8-4D1A-94B1-49DF6A05AA8E}"/>
              </a:ext>
            </a:extLst>
          </p:cNvPr>
          <p:cNvSpPr txBox="1"/>
          <p:nvPr/>
        </p:nvSpPr>
        <p:spPr>
          <a:xfrm>
            <a:off x="416859" y="4194472"/>
            <a:ext cx="11183470" cy="954107"/>
          </a:xfrm>
          <a:prstGeom prst="rect">
            <a:avLst/>
          </a:prstGeom>
          <a:noFill/>
        </p:spPr>
        <p:txBody>
          <a:bodyPr wrap="square" rtlCol="0">
            <a:spAutoFit/>
          </a:bodyPr>
          <a:lstStyle/>
          <a:p>
            <a:pPr algn="l"/>
            <a:r>
              <a:rPr lang="zh-CN" altLang="en-US" sz="2800" dirty="0"/>
              <a:t>取消人民币贷款利率上限（</a:t>
            </a:r>
            <a:r>
              <a:rPr lang="en-US" altLang="zh-CN" sz="2800" dirty="0"/>
              <a:t>2004</a:t>
            </a:r>
            <a:r>
              <a:rPr lang="zh-CN" altLang="en-US" sz="2800" dirty="0"/>
              <a:t>）→取消贷款利率下限（</a:t>
            </a:r>
            <a:r>
              <a:rPr lang="en-US" altLang="zh-CN" sz="2800" dirty="0"/>
              <a:t>2013</a:t>
            </a:r>
            <a:r>
              <a:rPr lang="zh-CN" altLang="en-US" sz="2800" dirty="0"/>
              <a:t>）→取消存款利率上限（</a:t>
            </a:r>
            <a:r>
              <a:rPr lang="en-US" altLang="zh-CN" sz="2800" dirty="0"/>
              <a:t>2015</a:t>
            </a:r>
            <a:r>
              <a:rPr lang="zh-CN" altLang="en-US" sz="2800" dirty="0"/>
              <a:t>）</a:t>
            </a:r>
            <a:endParaRPr lang="en-US" altLang="zh-CN" sz="2800" dirty="0"/>
          </a:p>
        </p:txBody>
      </p:sp>
    </p:spTree>
    <p:extLst>
      <p:ext uri="{BB962C8B-B14F-4D97-AF65-F5344CB8AC3E}">
        <p14:creationId xmlns:p14="http://schemas.microsoft.com/office/powerpoint/2010/main" val="35511835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EDECF518-59A7-4799-AE28-04355D30B0F1}"/>
              </a:ext>
            </a:extLst>
          </p:cNvPr>
          <p:cNvSpPr txBox="1"/>
          <p:nvPr/>
        </p:nvSpPr>
        <p:spPr>
          <a:xfrm>
            <a:off x="794379"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预习内容检测</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5" name="文本框 4">
            <a:extLst>
              <a:ext uri="{FF2B5EF4-FFF2-40B4-BE49-F238E27FC236}">
                <a16:creationId xmlns:a16="http://schemas.microsoft.com/office/drawing/2014/main" id="{115CC85B-A28E-4755-A78C-A369A5F851C4}"/>
              </a:ext>
            </a:extLst>
          </p:cNvPr>
          <p:cNvSpPr txBox="1"/>
          <p:nvPr/>
        </p:nvSpPr>
        <p:spPr>
          <a:xfrm>
            <a:off x="1927412" y="1273005"/>
            <a:ext cx="8050305" cy="2893100"/>
          </a:xfrm>
          <a:prstGeom prst="rect">
            <a:avLst/>
          </a:prstGeom>
          <a:noFill/>
        </p:spPr>
        <p:txBody>
          <a:bodyPr wrap="square">
            <a:spAutoFit/>
          </a:bodyPr>
          <a:lstStyle/>
          <a:p>
            <a:r>
              <a:rPr lang="zh-CN" altLang="en-US" sz="2800" b="1" dirty="0"/>
              <a:t>例题：</a:t>
            </a:r>
            <a:r>
              <a:rPr lang="en-US" altLang="zh-CN" sz="2800" b="1" dirty="0"/>
              <a:t>2015</a:t>
            </a:r>
            <a:r>
              <a:rPr lang="zh-CN" altLang="en-US" sz="2800" b="1" dirty="0"/>
              <a:t>年上财真题</a:t>
            </a:r>
            <a:endParaRPr lang="en-US" altLang="zh-CN" sz="2800" b="1" dirty="0"/>
          </a:p>
          <a:p>
            <a:endParaRPr lang="en-US" altLang="zh-CN" sz="1400" dirty="0"/>
          </a:p>
          <a:p>
            <a:r>
              <a:rPr lang="zh-CN" altLang="en-US" sz="2800" dirty="0"/>
              <a:t>我们通常所说的负利率是指（）？</a:t>
            </a:r>
            <a:endParaRPr lang="en-US" altLang="zh-CN" sz="2800" dirty="0"/>
          </a:p>
          <a:p>
            <a:r>
              <a:rPr lang="zh-CN" altLang="en-US" sz="2800" dirty="0"/>
              <a:t>A.名义利率为负</a:t>
            </a:r>
            <a:endParaRPr lang="en-US" altLang="zh-CN" sz="2800" dirty="0"/>
          </a:p>
          <a:p>
            <a:r>
              <a:rPr lang="zh-CN" altLang="en-US" sz="2800" dirty="0"/>
              <a:t>B.名义利率低于实际利率</a:t>
            </a:r>
            <a:endParaRPr lang="en-US" altLang="zh-CN" sz="2800" dirty="0"/>
          </a:p>
          <a:p>
            <a:r>
              <a:rPr lang="zh-CN" altLang="en-US" sz="2800" dirty="0"/>
              <a:t>C.实际利率为负</a:t>
            </a:r>
            <a:endParaRPr lang="en-US" altLang="zh-CN" sz="2800" dirty="0"/>
          </a:p>
          <a:p>
            <a:r>
              <a:rPr lang="zh-CN" altLang="en-US" sz="2800" dirty="0"/>
              <a:t>D.存款利率低于贷款利率</a:t>
            </a:r>
          </a:p>
        </p:txBody>
      </p:sp>
      <p:sp>
        <p:nvSpPr>
          <p:cNvPr id="4" name="文本框 3">
            <a:extLst>
              <a:ext uri="{FF2B5EF4-FFF2-40B4-BE49-F238E27FC236}">
                <a16:creationId xmlns:a16="http://schemas.microsoft.com/office/drawing/2014/main" id="{97D92C80-5718-4FB4-AED2-DA8B6583372C}"/>
              </a:ext>
            </a:extLst>
          </p:cNvPr>
          <p:cNvSpPr txBox="1"/>
          <p:nvPr/>
        </p:nvSpPr>
        <p:spPr>
          <a:xfrm>
            <a:off x="1927412" y="4559945"/>
            <a:ext cx="9950823" cy="1384995"/>
          </a:xfrm>
          <a:prstGeom prst="rect">
            <a:avLst/>
          </a:prstGeom>
          <a:noFill/>
        </p:spPr>
        <p:txBody>
          <a:bodyPr wrap="square" rtlCol="0">
            <a:spAutoFit/>
          </a:bodyPr>
          <a:lstStyle/>
          <a:p>
            <a:r>
              <a:rPr lang="zh-CN" altLang="en-US" sz="2800" dirty="0"/>
              <a:t>答案：个人认为应该指名义利率为负，选</a:t>
            </a:r>
            <a:r>
              <a:rPr lang="en-US" altLang="zh-CN" sz="2800" dirty="0">
                <a:solidFill>
                  <a:srgbClr val="FF0000"/>
                </a:solidFill>
              </a:rPr>
              <a:t>A</a:t>
            </a:r>
            <a:r>
              <a:rPr lang="zh-CN" altLang="en-US" sz="2800" dirty="0"/>
              <a:t>；</a:t>
            </a:r>
            <a:endParaRPr lang="en-US" altLang="zh-CN" sz="2800" dirty="0"/>
          </a:p>
          <a:p>
            <a:r>
              <a:rPr lang="zh-CN" altLang="en-US" sz="2800" dirty="0"/>
              <a:t>注：可是负利率又有名义负利率和实际负利率之分，此题指代不是很明确，确实令人不好区分</a:t>
            </a:r>
          </a:p>
        </p:txBody>
      </p:sp>
    </p:spTree>
    <p:extLst>
      <p:ext uri="{BB962C8B-B14F-4D97-AF65-F5344CB8AC3E}">
        <p14:creationId xmlns:p14="http://schemas.microsoft.com/office/powerpoint/2010/main" val="3706507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24"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EC714C0D-2C29-46A2-A557-81E496738A85}"/>
              </a:ext>
            </a:extLst>
          </p:cNvPr>
          <p:cNvSpPr txBox="1"/>
          <p:nvPr>
            <p:custDataLst>
              <p:tags r:id="rId1"/>
            </p:custDataLst>
          </p:nvPr>
        </p:nvSpPr>
        <p:spPr>
          <a:xfrm>
            <a:off x="5319868" y="2492701"/>
            <a:ext cx="2380129" cy="1200329"/>
          </a:xfrm>
          <a:prstGeom prst="rect">
            <a:avLst/>
          </a:prstGeom>
          <a:noFill/>
        </p:spPr>
        <p:txBody>
          <a:bodyPr vert="horz" wrap="square" rtlCol="0">
            <a:spAutoFit/>
          </a:bodyPr>
          <a:lstStyle>
            <a:defPPr>
              <a:defRPr lang="zh-CN"/>
            </a:defPPr>
            <a:lvl1pPr algn="ctr">
              <a:defRPr sz="8000">
                <a:solidFill>
                  <a:schemeClr val="bg1"/>
                </a:solidFill>
                <a:latin typeface="字魂35号-经典雅黑" panose="02000000000000000000" pitchFamily="2" charset="-122"/>
                <a:ea typeface="字魂35号-经典雅黑" panose="02000000000000000000" pitchFamily="2" charset="-122"/>
              </a:defRPr>
            </a:lvl1pPr>
          </a:lstStyle>
          <a:p>
            <a:r>
              <a:rPr lang="en-US" altLang="zh-CN" sz="7200" dirty="0"/>
              <a:t>End</a:t>
            </a:r>
            <a:r>
              <a:rPr lang="zh-CN" altLang="en-US" sz="7200" dirty="0"/>
              <a:t>！</a:t>
            </a:r>
          </a:p>
        </p:txBody>
      </p:sp>
      <p:sp>
        <p:nvSpPr>
          <p:cNvPr id="3" name="PA_文本框 27"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632E8646-0086-47C9-986A-3F1B42B84C35}"/>
              </a:ext>
            </a:extLst>
          </p:cNvPr>
          <p:cNvSpPr txBox="1"/>
          <p:nvPr>
            <p:custDataLst>
              <p:tags r:id="rId2"/>
            </p:custDataLst>
          </p:nvPr>
        </p:nvSpPr>
        <p:spPr>
          <a:xfrm>
            <a:off x="4657689" y="4365299"/>
            <a:ext cx="3042308" cy="369332"/>
          </a:xfrm>
          <a:prstGeom prst="rect">
            <a:avLst/>
          </a:prstGeom>
          <a:noFill/>
        </p:spPr>
        <p:txBody>
          <a:bodyPr vert="horz" wrap="square" rtlCol="0">
            <a:spAutoFit/>
          </a:bodyPr>
          <a:lstStyle/>
          <a:p>
            <a:pPr algn="dist"/>
            <a:r>
              <a:rPr lang="zh-CN" altLang="en-US" dirty="0">
                <a:solidFill>
                  <a:schemeClr val="bg1"/>
                </a:solidFill>
                <a:latin typeface="字魂35号-经典雅黑" panose="02000000000000000000" pitchFamily="2" charset="-122"/>
                <a:ea typeface="字魂35号-经典雅黑" panose="02000000000000000000" pitchFamily="2" charset="-122"/>
              </a:rPr>
              <a:t>上海财经大学</a:t>
            </a:r>
          </a:p>
        </p:txBody>
      </p:sp>
      <p:sp>
        <p:nvSpPr>
          <p:cNvPr id="6" name="PA_任意多边形 30"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B55E0BB2-BD44-4997-B24B-E03827B90675}"/>
              </a:ext>
            </a:extLst>
          </p:cNvPr>
          <p:cNvSpPr/>
          <p:nvPr>
            <p:custDataLst>
              <p:tags r:id="rId3"/>
            </p:custDataLst>
          </p:nvPr>
        </p:nvSpPr>
        <p:spPr>
          <a:xfrm>
            <a:off x="3437866" y="4553620"/>
            <a:ext cx="1129553" cy="0"/>
          </a:xfrm>
          <a:custGeom>
            <a:avLst/>
            <a:gdLst>
              <a:gd name="connsiteX0" fmla="*/ 1129553 w 1129553"/>
              <a:gd name="connsiteY0" fmla="*/ 0 h 0"/>
              <a:gd name="connsiteX1" fmla="*/ 0 w 1129553"/>
              <a:gd name="connsiteY1" fmla="*/ 0 h 0"/>
            </a:gdLst>
            <a:ahLst/>
            <a:cxnLst>
              <a:cxn ang="0">
                <a:pos x="connsiteX0" y="connsiteY0"/>
              </a:cxn>
              <a:cxn ang="0">
                <a:pos x="connsiteX1" y="connsiteY1"/>
              </a:cxn>
            </a:cxnLst>
            <a:rect l="l" t="t" r="r" b="b"/>
            <a:pathLst>
              <a:path w="1129553">
                <a:moveTo>
                  <a:pt x="1129553" y="0"/>
                </a:move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字魂35号-经典雅黑" panose="02000000000000000000" pitchFamily="2" charset="-122"/>
              <a:ea typeface="字魂35号-经典雅黑" panose="02000000000000000000" pitchFamily="2" charset="-122"/>
            </a:endParaRPr>
          </a:p>
        </p:txBody>
      </p:sp>
      <p:sp>
        <p:nvSpPr>
          <p:cNvPr id="7" name="PA_任意多边形 31"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298F288F-D806-40A0-9306-CE46194E4514}"/>
              </a:ext>
            </a:extLst>
          </p:cNvPr>
          <p:cNvSpPr/>
          <p:nvPr>
            <p:custDataLst>
              <p:tags r:id="rId4"/>
            </p:custDataLst>
          </p:nvPr>
        </p:nvSpPr>
        <p:spPr>
          <a:xfrm>
            <a:off x="7745694" y="4553620"/>
            <a:ext cx="1129553" cy="0"/>
          </a:xfrm>
          <a:custGeom>
            <a:avLst/>
            <a:gdLst>
              <a:gd name="connsiteX0" fmla="*/ 1129553 w 1129553"/>
              <a:gd name="connsiteY0" fmla="*/ 0 h 0"/>
              <a:gd name="connsiteX1" fmla="*/ 0 w 1129553"/>
              <a:gd name="connsiteY1" fmla="*/ 0 h 0"/>
            </a:gdLst>
            <a:ahLst/>
            <a:cxnLst>
              <a:cxn ang="0">
                <a:pos x="connsiteX0" y="connsiteY0"/>
              </a:cxn>
              <a:cxn ang="0">
                <a:pos x="connsiteX1" y="connsiteY1"/>
              </a:cxn>
            </a:cxnLst>
            <a:rect l="l" t="t" r="r" b="b"/>
            <a:pathLst>
              <a:path w="1129553">
                <a:moveTo>
                  <a:pt x="1129553" y="0"/>
                </a:move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字魂35号-经典雅黑" panose="02000000000000000000" pitchFamily="2" charset="-122"/>
              <a:ea typeface="字魂35号-经典雅黑" panose="02000000000000000000" pitchFamily="2" charset="-122"/>
            </a:endParaRPr>
          </a:p>
        </p:txBody>
      </p:sp>
    </p:spTree>
    <p:extLst>
      <p:ext uri="{BB962C8B-B14F-4D97-AF65-F5344CB8AC3E}">
        <p14:creationId xmlns:p14="http://schemas.microsoft.com/office/powerpoint/2010/main" val="1953560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EDECF518-59A7-4799-AE28-04355D30B0F1}"/>
              </a:ext>
            </a:extLst>
          </p:cNvPr>
          <p:cNvSpPr txBox="1"/>
          <p:nvPr/>
        </p:nvSpPr>
        <p:spPr>
          <a:xfrm>
            <a:off x="794379"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预习内容检测</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5" name="文本框 4">
            <a:extLst>
              <a:ext uri="{FF2B5EF4-FFF2-40B4-BE49-F238E27FC236}">
                <a16:creationId xmlns:a16="http://schemas.microsoft.com/office/drawing/2014/main" id="{16DC0F4C-5BBF-4DD0-9CC5-A0EAC6BAD146}"/>
              </a:ext>
            </a:extLst>
          </p:cNvPr>
          <p:cNvSpPr txBox="1"/>
          <p:nvPr/>
        </p:nvSpPr>
        <p:spPr>
          <a:xfrm>
            <a:off x="1026459" y="1274819"/>
            <a:ext cx="10139083" cy="3108543"/>
          </a:xfrm>
          <a:prstGeom prst="rect">
            <a:avLst/>
          </a:prstGeom>
          <a:noFill/>
        </p:spPr>
        <p:txBody>
          <a:bodyPr wrap="square">
            <a:spAutoFit/>
          </a:bodyPr>
          <a:lstStyle/>
          <a:p>
            <a:r>
              <a:rPr lang="zh-CN" altLang="en-US" sz="2800" b="1" dirty="0"/>
              <a:t>例题：</a:t>
            </a:r>
            <a:r>
              <a:rPr lang="en-US" altLang="zh-CN" sz="2800" b="1" dirty="0"/>
              <a:t>2011</a:t>
            </a:r>
            <a:r>
              <a:rPr lang="zh-CN" altLang="en-US" sz="2800" b="1" dirty="0"/>
              <a:t>年上财计算分析题</a:t>
            </a:r>
            <a:endParaRPr lang="en-US" altLang="zh-CN" sz="2800" b="1" dirty="0"/>
          </a:p>
          <a:p>
            <a:r>
              <a:rPr lang="zh-CN" altLang="en-US" sz="2800" dirty="0"/>
              <a:t>A国名义利率和B国名义利率均为15%，但A国通货膨胀率严重，为100%，B国则为5%，请计算：</a:t>
            </a:r>
            <a:endParaRPr lang="en-US" altLang="zh-CN" sz="2800" dirty="0"/>
          </a:p>
          <a:p>
            <a:r>
              <a:rPr lang="zh-CN" altLang="en-US" sz="2800" dirty="0"/>
              <a:t>（1）A国的实际利率为多少？（3分）</a:t>
            </a:r>
            <a:endParaRPr lang="en-US" altLang="zh-CN" sz="2800" dirty="0"/>
          </a:p>
          <a:p>
            <a:r>
              <a:rPr lang="zh-CN" altLang="en-US" sz="2800" dirty="0"/>
              <a:t>（2）B国的实际利率为多少？（3分）</a:t>
            </a:r>
            <a:endParaRPr lang="en-US" altLang="zh-CN" sz="2800" dirty="0"/>
          </a:p>
          <a:p>
            <a:r>
              <a:rPr lang="zh-CN" altLang="en-US" sz="2800" dirty="0"/>
              <a:t>（3）如果要用费雪效应简单估算名义利率与实际利率的关系，应当满足什么条件？（4分）</a:t>
            </a:r>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C45579AE-AD72-4C28-A51D-8650EC7E5A2E}"/>
                  </a:ext>
                </a:extLst>
              </p:cNvPr>
              <p:cNvSpPr txBox="1"/>
              <p:nvPr/>
            </p:nvSpPr>
            <p:spPr>
              <a:xfrm>
                <a:off x="1026459" y="4507647"/>
                <a:ext cx="6580094" cy="1565429"/>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r>
                        <a:rPr lang="zh-CN" altLang="en-US" sz="2800" i="1">
                          <a:latin typeface="Cambria Math" panose="02040503050406030204" pitchFamily="18" charset="0"/>
                        </a:rPr>
                        <m:t>精确</m:t>
                      </m:r>
                      <m:r>
                        <a:rPr lang="zh-CN" altLang="en-US" sz="2800" i="1" smtClean="0">
                          <a:latin typeface="Cambria Math" panose="02040503050406030204" pitchFamily="18" charset="0"/>
                        </a:rPr>
                        <m:t>公式</m:t>
                      </m:r>
                      <m:r>
                        <a:rPr lang="zh-CN" altLang="en-US" sz="2800" i="1">
                          <a:latin typeface="Cambria Math" panose="02040503050406030204" pitchFamily="18" charset="0"/>
                        </a:rPr>
                        <m:t>：</m:t>
                      </m:r>
                      <m:r>
                        <a:rPr lang="zh-CN" altLang="en-US" sz="2800" i="1" smtClean="0">
                          <a:latin typeface="Cambria Math" panose="02040503050406030204" pitchFamily="18" charset="0"/>
                        </a:rPr>
                        <m:t>𝑟</m:t>
                      </m:r>
                      <m:r>
                        <a:rPr lang="zh-CN" altLang="en-US" sz="2800" i="0">
                          <a:latin typeface="Cambria Math" panose="02040503050406030204" pitchFamily="18" charset="0"/>
                        </a:rPr>
                        <m:t>=</m:t>
                      </m:r>
                      <m:f>
                        <m:fPr>
                          <m:ctrlPr>
                            <a:rPr lang="zh-CN" altLang="en-US" sz="2800" i="1">
                              <a:solidFill>
                                <a:srgbClr val="836967"/>
                              </a:solidFill>
                              <a:latin typeface="Cambria Math" panose="02040503050406030204" pitchFamily="18" charset="0"/>
                            </a:rPr>
                          </m:ctrlPr>
                        </m:fPr>
                        <m:num>
                          <m:r>
                            <a:rPr lang="zh-CN" altLang="en-US" sz="2800" i="0">
                              <a:latin typeface="Cambria Math" panose="02040503050406030204" pitchFamily="18" charset="0"/>
                            </a:rPr>
                            <m:t>1+</m:t>
                          </m:r>
                          <m:r>
                            <a:rPr lang="zh-CN" altLang="en-US" sz="2800" i="1">
                              <a:latin typeface="Cambria Math" panose="02040503050406030204" pitchFamily="18" charset="0"/>
                            </a:rPr>
                            <m:t>𝑖</m:t>
                          </m:r>
                        </m:num>
                        <m:den>
                          <m:r>
                            <a:rPr lang="zh-CN" altLang="en-US" sz="2800" i="0">
                              <a:latin typeface="Cambria Math" panose="02040503050406030204" pitchFamily="18" charset="0"/>
                            </a:rPr>
                            <m:t>1+</m:t>
                          </m:r>
                          <m:limUpp>
                            <m:limUppPr>
                              <m:ctrlPr>
                                <a:rPr lang="zh-CN" altLang="en-US" sz="2800" i="1">
                                  <a:solidFill>
                                    <a:srgbClr val="836967"/>
                                  </a:solidFill>
                                  <a:latin typeface="Cambria Math" panose="02040503050406030204" pitchFamily="18" charset="0"/>
                                </a:rPr>
                              </m:ctrlPr>
                            </m:limUppPr>
                            <m:e>
                              <m:r>
                                <a:rPr lang="zh-CN" altLang="en-US" sz="2800" i="1">
                                  <a:latin typeface="Cambria Math" panose="02040503050406030204" pitchFamily="18" charset="0"/>
                                </a:rPr>
                                <m:t>𝑝</m:t>
                              </m:r>
                            </m:e>
                            <m:lim>
                              <m:r>
                                <a:rPr lang="zh-CN" altLang="en-US" sz="2800" i="0">
                                  <a:latin typeface="Cambria Math" panose="02040503050406030204" pitchFamily="18" charset="0"/>
                                </a:rPr>
                                <m:t>•</m:t>
                              </m:r>
                            </m:lim>
                          </m:limUpp>
                        </m:den>
                      </m:f>
                      <m:r>
                        <a:rPr lang="zh-CN" altLang="en-US" sz="2800" i="0">
                          <a:latin typeface="Cambria Math" panose="02040503050406030204" pitchFamily="18" charset="0"/>
                        </a:rPr>
                        <m:t>−1</m:t>
                      </m:r>
                    </m:oMath>
                  </m:oMathPara>
                </a14:m>
                <a:endParaRPr lang="en-US" altLang="zh-CN" sz="2800" dirty="0"/>
              </a:p>
              <a:p>
                <a:r>
                  <a:rPr lang="zh-CN" altLang="en-US" sz="2800" dirty="0"/>
                  <a:t>简化公式：</a:t>
                </a:r>
                <a14:m>
                  <m:oMath xmlns:m="http://schemas.openxmlformats.org/officeDocument/2006/math">
                    <m:r>
                      <a:rPr lang="zh-CN" altLang="en-US" sz="2800" i="1" smtClean="0">
                        <a:latin typeface="Cambria Math" panose="02040503050406030204" pitchFamily="18" charset="0"/>
                      </a:rPr>
                      <m:t>𝑟</m:t>
                    </m:r>
                    <m:r>
                      <a:rPr lang="zh-CN" altLang="en-US" sz="2800" i="0">
                        <a:latin typeface="Cambria Math" panose="02040503050406030204" pitchFamily="18" charset="0"/>
                      </a:rPr>
                      <m:t>=</m:t>
                    </m:r>
                    <m:r>
                      <a:rPr lang="zh-CN" altLang="en-US" sz="2800" i="1">
                        <a:latin typeface="Cambria Math" panose="02040503050406030204" pitchFamily="18" charset="0"/>
                      </a:rPr>
                      <m:t>𝑖</m:t>
                    </m:r>
                  </m:oMath>
                </a14:m>
                <a:r>
                  <a:rPr lang="en-US" altLang="zh-CN" sz="2800" dirty="0"/>
                  <a:t>-</a:t>
                </a:r>
                <a14:m>
                  <m:oMath xmlns:m="http://schemas.openxmlformats.org/officeDocument/2006/math">
                    <m:limUpp>
                      <m:limUppPr>
                        <m:ctrlPr>
                          <a:rPr lang="zh-CN" altLang="en-US" sz="2800" i="1">
                            <a:solidFill>
                              <a:srgbClr val="836967"/>
                            </a:solidFill>
                            <a:latin typeface="Cambria Math" panose="02040503050406030204" pitchFamily="18" charset="0"/>
                          </a:rPr>
                        </m:ctrlPr>
                      </m:limUppPr>
                      <m:e>
                        <m:r>
                          <a:rPr lang="zh-CN" altLang="en-US" sz="2800" i="1">
                            <a:latin typeface="Cambria Math" panose="02040503050406030204" pitchFamily="18" charset="0"/>
                          </a:rPr>
                          <m:t>𝑝</m:t>
                        </m:r>
                      </m:e>
                      <m:lim>
                        <m:r>
                          <a:rPr lang="zh-CN" altLang="en-US" sz="2800">
                            <a:latin typeface="Cambria Math" panose="02040503050406030204" pitchFamily="18" charset="0"/>
                          </a:rPr>
                          <m:t>•</m:t>
                        </m:r>
                      </m:lim>
                    </m:limUpp>
                  </m:oMath>
                </a14:m>
                <a:r>
                  <a:rPr lang="zh-CN" altLang="en-US" sz="2800" dirty="0"/>
                  <a:t>公式见书</a:t>
                </a:r>
                <a:r>
                  <a:rPr lang="en-US" altLang="zh-CN" sz="2800" dirty="0"/>
                  <a:t>P44</a:t>
                </a:r>
                <a:endParaRPr lang="zh-CN" altLang="en-US" sz="2800" dirty="0"/>
              </a:p>
            </p:txBody>
          </p:sp>
        </mc:Choice>
        <mc:Fallback xmlns="">
          <p:sp>
            <p:nvSpPr>
              <p:cNvPr id="7" name="文本框 6">
                <a:extLst>
                  <a:ext uri="{FF2B5EF4-FFF2-40B4-BE49-F238E27FC236}">
                    <a16:creationId xmlns:a16="http://schemas.microsoft.com/office/drawing/2014/main" id="{C45579AE-AD72-4C28-A51D-8650EC7E5A2E}"/>
                  </a:ext>
                </a:extLst>
              </p:cNvPr>
              <p:cNvSpPr txBox="1">
                <a:spLocks noRot="1" noChangeAspect="1" noMove="1" noResize="1" noEditPoints="1" noAdjustHandles="1" noChangeArrowheads="1" noChangeShapeType="1" noTextEdit="1"/>
              </p:cNvSpPr>
              <p:nvPr/>
            </p:nvSpPr>
            <p:spPr>
              <a:xfrm>
                <a:off x="1026459" y="4507647"/>
                <a:ext cx="6580094" cy="1565429"/>
              </a:xfrm>
              <a:prstGeom prst="rect">
                <a:avLst/>
              </a:prstGeom>
              <a:blipFill>
                <a:blip r:embed="rId4"/>
                <a:stretch>
                  <a:fillRect l="-1852" b="-972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01844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EDECF518-59A7-4799-AE28-04355D30B0F1}"/>
              </a:ext>
            </a:extLst>
          </p:cNvPr>
          <p:cNvSpPr txBox="1"/>
          <p:nvPr/>
        </p:nvSpPr>
        <p:spPr>
          <a:xfrm>
            <a:off x="794379"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预习内容检测</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grpSp>
        <p:nvGrpSpPr>
          <p:cNvPr id="42" name="组合 41">
            <a:extLst>
              <a:ext uri="{FF2B5EF4-FFF2-40B4-BE49-F238E27FC236}">
                <a16:creationId xmlns:a16="http://schemas.microsoft.com/office/drawing/2014/main" id="{AD4E1717-86C4-431F-87DB-3169D2F2ACD3}"/>
              </a:ext>
            </a:extLst>
          </p:cNvPr>
          <p:cNvGrpSpPr/>
          <p:nvPr/>
        </p:nvGrpSpPr>
        <p:grpSpPr>
          <a:xfrm>
            <a:off x="794379" y="1191340"/>
            <a:ext cx="8390970" cy="3402070"/>
            <a:chOff x="2196348" y="1989575"/>
            <a:chExt cx="8390970" cy="3402070"/>
          </a:xfrm>
        </p:grpSpPr>
        <mc:AlternateContent xmlns:mc="http://schemas.openxmlformats.org/markup-compatibility/2006" xmlns:a14="http://schemas.microsoft.com/office/drawing/2010/main">
          <mc:Choice Requires="a14">
            <p:sp>
              <p:nvSpPr>
                <p:cNvPr id="34" name="文本框 33">
                  <a:extLst>
                    <a:ext uri="{FF2B5EF4-FFF2-40B4-BE49-F238E27FC236}">
                      <a16:creationId xmlns:a16="http://schemas.microsoft.com/office/drawing/2014/main" id="{49205892-E2FA-42FA-B20D-4344826D3AFE}"/>
                    </a:ext>
                  </a:extLst>
                </p:cNvPr>
                <p:cNvSpPr txBox="1"/>
                <p:nvPr/>
              </p:nvSpPr>
              <p:spPr>
                <a:xfrm>
                  <a:off x="2395398" y="1989575"/>
                  <a:ext cx="8057450" cy="573427"/>
                </a:xfrm>
                <a:prstGeom prst="rect">
                  <a:avLst/>
                </a:prstGeom>
                <a:noFill/>
              </p:spPr>
              <p:txBody>
                <a:bodyPr wrap="square">
                  <a:spAutoFit/>
                </a:bodyPr>
                <a:lstStyle/>
                <a:p>
                  <a14:m>
                    <m:oMath xmlns:m="http://schemas.openxmlformats.org/officeDocument/2006/math">
                      <m:r>
                        <m:rPr>
                          <m:nor/>
                        </m:rPr>
                        <a:rPr lang="zh-CN" altLang="en-US" sz="3200" dirty="0" smtClean="0"/>
                        <m:t>答案：根据前述精确公式知</m:t>
                      </m:r>
                    </m:oMath>
                  </a14:m>
                  <a:r>
                    <a:rPr lang="en-US" altLang="zh-CN" sz="2800" dirty="0">
                      <a:latin typeface="+mn-ea"/>
                    </a:rPr>
                    <a:t>(1)(2)</a:t>
                  </a:r>
                  <a:r>
                    <a:rPr lang="zh-CN" altLang="en-US" sz="2800" dirty="0">
                      <a:latin typeface="+mn-ea"/>
                    </a:rPr>
                    <a:t>问结果</a:t>
                  </a:r>
                </a:p>
              </p:txBody>
            </p:sp>
          </mc:Choice>
          <mc:Fallback xmlns="">
            <p:sp>
              <p:nvSpPr>
                <p:cNvPr id="34" name="文本框 33">
                  <a:extLst>
                    <a:ext uri="{FF2B5EF4-FFF2-40B4-BE49-F238E27FC236}">
                      <a16:creationId xmlns:a16="http://schemas.microsoft.com/office/drawing/2014/main" id="{49205892-E2FA-42FA-B20D-4344826D3AFE}"/>
                    </a:ext>
                  </a:extLst>
                </p:cNvPr>
                <p:cNvSpPr txBox="1">
                  <a:spLocks noRot="1" noChangeAspect="1" noMove="1" noResize="1" noEditPoints="1" noAdjustHandles="1" noChangeArrowheads="1" noChangeShapeType="1" noTextEdit="1"/>
                </p:cNvSpPr>
                <p:nvPr/>
              </p:nvSpPr>
              <p:spPr>
                <a:xfrm>
                  <a:off x="2395398" y="1989575"/>
                  <a:ext cx="8057450" cy="573427"/>
                </a:xfrm>
                <a:prstGeom prst="rect">
                  <a:avLst/>
                </a:prstGeom>
                <a:blipFill>
                  <a:blip r:embed="rId4"/>
                  <a:stretch>
                    <a:fillRect t="-2128" b="-2872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5" name="文本框 34">
                  <a:extLst>
                    <a:ext uri="{FF2B5EF4-FFF2-40B4-BE49-F238E27FC236}">
                      <a16:creationId xmlns:a16="http://schemas.microsoft.com/office/drawing/2014/main" id="{AC5ADE29-A9E6-444E-B565-B59526BF7565}"/>
                    </a:ext>
                  </a:extLst>
                </p:cNvPr>
                <p:cNvSpPr txBox="1"/>
                <p:nvPr/>
              </p:nvSpPr>
              <p:spPr>
                <a:xfrm>
                  <a:off x="2294960" y="2630237"/>
                  <a:ext cx="7189698" cy="2033634"/>
                </a:xfrm>
                <a:prstGeom prst="rect">
                  <a:avLst/>
                </a:prstGeom>
                <a:noFill/>
              </p:spPr>
              <p:txBody>
                <a:bodyPr wrap="square" lIns="0" tIns="0" rIns="0" bIns="0" rtlCol="0">
                  <a:spAutoFit/>
                </a:bodyPr>
                <a:lstStyle/>
                <a:p>
                  <a14:m>
                    <m:oMath xmlns:m="http://schemas.openxmlformats.org/officeDocument/2006/math">
                      <m:sSub>
                        <m:sSubPr>
                          <m:ctrlPr>
                            <a:rPr lang="en-US" altLang="zh-CN" sz="3200" b="0" i="1" smtClean="0">
                              <a:latin typeface="Cambria Math" panose="02040503050406030204" pitchFamily="18" charset="0"/>
                            </a:rPr>
                          </m:ctrlPr>
                        </m:sSubPr>
                        <m:e>
                          <m:r>
                            <a:rPr lang="zh-CN" altLang="en-US" sz="3200" b="0" i="0">
                              <a:latin typeface="Cambria Math" panose="02040503050406030204" pitchFamily="18" charset="0"/>
                            </a:rPr>
                            <m:t>（</m:t>
                          </m:r>
                          <m:r>
                            <a:rPr lang="en-US" altLang="zh-CN" sz="3200" b="0" i="0" smtClean="0">
                              <a:latin typeface="Cambria Math" panose="02040503050406030204" pitchFamily="18" charset="0"/>
                            </a:rPr>
                            <m:t>1</m:t>
                          </m:r>
                          <m:r>
                            <a:rPr lang="zh-CN" altLang="en-US" sz="3200" b="0" i="0">
                              <a:latin typeface="Cambria Math" panose="02040503050406030204" pitchFamily="18" charset="0"/>
                            </a:rPr>
                            <m:t>）</m:t>
                          </m:r>
                          <m:r>
                            <a:rPr lang="en-US" altLang="zh-CN" sz="3200" b="0" i="1" smtClean="0">
                              <a:latin typeface="Cambria Math" panose="02040503050406030204" pitchFamily="18" charset="0"/>
                            </a:rPr>
                            <m:t>𝑟</m:t>
                          </m:r>
                        </m:e>
                        <m:sub>
                          <m:r>
                            <a:rPr lang="en-US" altLang="zh-CN" sz="3200" b="0" i="1" smtClean="0">
                              <a:latin typeface="Cambria Math" panose="02040503050406030204" pitchFamily="18" charset="0"/>
                            </a:rPr>
                            <m:t>𝐴</m:t>
                          </m:r>
                        </m:sub>
                      </m:sSub>
                      <m:r>
                        <a:rPr lang="en-US" altLang="zh-CN" sz="3200" b="0" i="1" smtClean="0">
                          <a:latin typeface="Cambria Math" panose="02040503050406030204" pitchFamily="18" charset="0"/>
                        </a:rPr>
                        <m:t>=</m:t>
                      </m:r>
                      <m:f>
                        <m:fPr>
                          <m:ctrlPr>
                            <a:rPr lang="en-US" altLang="zh-CN" sz="3200" b="0" i="1" smtClean="0">
                              <a:latin typeface="Cambria Math" panose="02040503050406030204" pitchFamily="18" charset="0"/>
                            </a:rPr>
                          </m:ctrlPr>
                        </m:fPr>
                        <m:num>
                          <m:r>
                            <a:rPr lang="en-US" altLang="zh-CN" sz="3200" b="0" i="1" smtClean="0">
                              <a:latin typeface="Cambria Math" panose="02040503050406030204" pitchFamily="18" charset="0"/>
                            </a:rPr>
                            <m:t>1+</m:t>
                          </m:r>
                          <m:r>
                            <a:rPr lang="en-US" altLang="zh-CN" sz="3200" b="0" i="1" smtClean="0">
                              <a:latin typeface="Cambria Math" panose="02040503050406030204" pitchFamily="18" charset="0"/>
                            </a:rPr>
                            <m:t>𝑖</m:t>
                          </m:r>
                        </m:num>
                        <m:den>
                          <m:r>
                            <a:rPr lang="en-US" altLang="zh-CN" sz="3200" b="0" i="1" smtClean="0">
                              <a:latin typeface="Cambria Math" panose="02040503050406030204" pitchFamily="18" charset="0"/>
                            </a:rPr>
                            <m:t>1+</m:t>
                          </m:r>
                          <m:acc>
                            <m:accPr>
                              <m:chr m:val="̇"/>
                              <m:ctrlPr>
                                <a:rPr lang="en-US" altLang="zh-CN" sz="3200" b="0" i="1" smtClean="0">
                                  <a:latin typeface="Cambria Math" panose="02040503050406030204" pitchFamily="18" charset="0"/>
                                </a:rPr>
                              </m:ctrlPr>
                            </m:accPr>
                            <m:e>
                              <m:r>
                                <a:rPr lang="en-US" altLang="zh-CN" sz="3200" b="0" i="1" smtClean="0">
                                  <a:latin typeface="Cambria Math" panose="02040503050406030204" pitchFamily="18" charset="0"/>
                                </a:rPr>
                                <m:t>𝑝</m:t>
                              </m:r>
                            </m:e>
                          </m:acc>
                        </m:den>
                      </m:f>
                    </m:oMath>
                  </a14:m>
                  <a:r>
                    <a:rPr lang="en-US" altLang="zh-CN" sz="3200" dirty="0"/>
                    <a:t>-1=</a:t>
                  </a:r>
                  <a14:m>
                    <m:oMath xmlns:m="http://schemas.openxmlformats.org/officeDocument/2006/math">
                      <m:f>
                        <m:fPr>
                          <m:ctrlPr>
                            <a:rPr lang="en-US" altLang="zh-CN" sz="3200" i="1">
                              <a:latin typeface="Cambria Math" panose="02040503050406030204" pitchFamily="18" charset="0"/>
                            </a:rPr>
                          </m:ctrlPr>
                        </m:fPr>
                        <m:num>
                          <m:r>
                            <a:rPr lang="zh-CN" altLang="en-US" sz="3200">
                              <a:latin typeface="Cambria Math" panose="02040503050406030204" pitchFamily="18" charset="0"/>
                            </a:rPr>
                            <m:t>1+15%</m:t>
                          </m:r>
                        </m:num>
                        <m:den>
                          <m:r>
                            <a:rPr lang="zh-CN" altLang="en-US" sz="3200">
                              <a:latin typeface="Cambria Math" panose="02040503050406030204" pitchFamily="18" charset="0"/>
                            </a:rPr>
                            <m:t>1+100</m:t>
                          </m:r>
                          <m:r>
                            <a:rPr lang="en-US" altLang="zh-CN" sz="3200" b="0" i="1" smtClean="0">
                              <a:latin typeface="Cambria Math" panose="02040503050406030204" pitchFamily="18" charset="0"/>
                            </a:rPr>
                            <m:t>%</m:t>
                          </m:r>
                        </m:den>
                      </m:f>
                    </m:oMath>
                  </a14:m>
                  <a:r>
                    <a:rPr lang="en-US" altLang="zh-CN" sz="3200" dirty="0"/>
                    <a:t>-1=</a:t>
                  </a:r>
                  <a14:m>
                    <m:oMath xmlns:m="http://schemas.openxmlformats.org/officeDocument/2006/math">
                      <m:r>
                        <a:rPr lang="zh-CN" altLang="en-US" sz="3200">
                          <a:latin typeface="Cambria Math" panose="02040503050406030204" pitchFamily="18" charset="0"/>
                        </a:rPr>
                        <m:t>−42.5%</m:t>
                      </m:r>
                    </m:oMath>
                  </a14:m>
                  <a:endParaRPr lang="en-US" altLang="zh-CN" sz="3200" dirty="0"/>
                </a:p>
                <a:p>
                  <a:r>
                    <a:rPr lang="zh-CN" altLang="en-US" sz="3200" dirty="0"/>
                    <a:t>（</a:t>
                  </a:r>
                  <a:r>
                    <a:rPr lang="en-US" altLang="zh-CN" sz="3200" dirty="0"/>
                    <a:t>2</a:t>
                  </a:r>
                  <a:r>
                    <a:rPr lang="zh-CN" altLang="en-US" sz="3200" dirty="0"/>
                    <a:t>）</a:t>
                  </a:r>
                  <a14:m>
                    <m:oMath xmlns:m="http://schemas.openxmlformats.org/officeDocument/2006/math">
                      <m:sSub>
                        <m:sSubPr>
                          <m:ctrlPr>
                            <a:rPr lang="en-US" altLang="zh-CN" sz="3200" b="0" i="1" smtClean="0">
                              <a:latin typeface="Cambria Math" panose="02040503050406030204" pitchFamily="18" charset="0"/>
                            </a:rPr>
                          </m:ctrlPr>
                        </m:sSubPr>
                        <m:e>
                          <m:r>
                            <a:rPr lang="en-US" altLang="zh-CN" sz="3200" b="0" i="1" smtClean="0">
                              <a:latin typeface="Cambria Math" panose="02040503050406030204" pitchFamily="18" charset="0"/>
                            </a:rPr>
                            <m:t>𝑟</m:t>
                          </m:r>
                        </m:e>
                        <m:sub>
                          <m:r>
                            <a:rPr lang="en-US" altLang="zh-CN" sz="3200" b="0" i="1" smtClean="0">
                              <a:latin typeface="Cambria Math" panose="02040503050406030204" pitchFamily="18" charset="0"/>
                            </a:rPr>
                            <m:t>𝐵</m:t>
                          </m:r>
                        </m:sub>
                      </m:sSub>
                      <m:r>
                        <a:rPr lang="en-US" altLang="zh-CN" sz="3200" b="0" i="1" smtClean="0">
                          <a:latin typeface="Cambria Math" panose="02040503050406030204" pitchFamily="18" charset="0"/>
                        </a:rPr>
                        <m:t>=</m:t>
                      </m:r>
                      <m:f>
                        <m:fPr>
                          <m:ctrlPr>
                            <a:rPr lang="en-US" altLang="zh-CN" sz="3200" b="0" i="1" smtClean="0">
                              <a:latin typeface="Cambria Math" panose="02040503050406030204" pitchFamily="18" charset="0"/>
                            </a:rPr>
                          </m:ctrlPr>
                        </m:fPr>
                        <m:num>
                          <m:r>
                            <a:rPr lang="en-US" altLang="zh-CN" sz="3200" b="0" i="1" smtClean="0">
                              <a:latin typeface="Cambria Math" panose="02040503050406030204" pitchFamily="18" charset="0"/>
                            </a:rPr>
                            <m:t>1+</m:t>
                          </m:r>
                          <m:r>
                            <a:rPr lang="en-US" altLang="zh-CN" sz="3200" b="0" i="1" smtClean="0">
                              <a:latin typeface="Cambria Math" panose="02040503050406030204" pitchFamily="18" charset="0"/>
                            </a:rPr>
                            <m:t>𝑖</m:t>
                          </m:r>
                        </m:num>
                        <m:den>
                          <m:r>
                            <a:rPr lang="en-US" altLang="zh-CN" sz="3200" b="0" i="1" smtClean="0">
                              <a:latin typeface="Cambria Math" panose="02040503050406030204" pitchFamily="18" charset="0"/>
                            </a:rPr>
                            <m:t>1+</m:t>
                          </m:r>
                          <m:acc>
                            <m:accPr>
                              <m:chr m:val="̇"/>
                              <m:ctrlPr>
                                <a:rPr lang="en-US" altLang="zh-CN" sz="3200" b="0" i="1" smtClean="0">
                                  <a:latin typeface="Cambria Math" panose="02040503050406030204" pitchFamily="18" charset="0"/>
                                </a:rPr>
                              </m:ctrlPr>
                            </m:accPr>
                            <m:e>
                              <m:r>
                                <a:rPr lang="en-US" altLang="zh-CN" sz="3200" b="0" i="1" smtClean="0">
                                  <a:latin typeface="Cambria Math" panose="02040503050406030204" pitchFamily="18" charset="0"/>
                                </a:rPr>
                                <m:t>𝑝</m:t>
                              </m:r>
                            </m:e>
                          </m:acc>
                        </m:den>
                      </m:f>
                    </m:oMath>
                  </a14:m>
                  <a:r>
                    <a:rPr lang="en-US" altLang="zh-CN" sz="3200" dirty="0"/>
                    <a:t>-1=</a:t>
                  </a:r>
                  <a14:m>
                    <m:oMath xmlns:m="http://schemas.openxmlformats.org/officeDocument/2006/math">
                      <m:f>
                        <m:fPr>
                          <m:ctrlPr>
                            <a:rPr lang="en-US" altLang="zh-CN" sz="3200" i="1">
                              <a:latin typeface="Cambria Math" panose="02040503050406030204" pitchFamily="18" charset="0"/>
                            </a:rPr>
                          </m:ctrlPr>
                        </m:fPr>
                        <m:num>
                          <m:r>
                            <a:rPr lang="zh-CN" altLang="en-US" sz="3200">
                              <a:latin typeface="Cambria Math" panose="02040503050406030204" pitchFamily="18" charset="0"/>
                            </a:rPr>
                            <m:t>1+15%</m:t>
                          </m:r>
                        </m:num>
                        <m:den>
                          <m:r>
                            <a:rPr lang="zh-CN" altLang="en-US" sz="3200">
                              <a:latin typeface="Cambria Math" panose="02040503050406030204" pitchFamily="18" charset="0"/>
                            </a:rPr>
                            <m:t>1+</m:t>
                          </m:r>
                          <m:r>
                            <a:rPr lang="en-US" altLang="zh-CN" sz="3200" b="0" i="0" smtClean="0">
                              <a:latin typeface="Cambria Math" panose="02040503050406030204" pitchFamily="18" charset="0"/>
                            </a:rPr>
                            <m:t>5</m:t>
                          </m:r>
                          <m:r>
                            <a:rPr lang="en-US" altLang="zh-CN" sz="3200" b="0" i="1" smtClean="0">
                              <a:latin typeface="Cambria Math" panose="02040503050406030204" pitchFamily="18" charset="0"/>
                            </a:rPr>
                            <m:t>%</m:t>
                          </m:r>
                        </m:den>
                      </m:f>
                    </m:oMath>
                  </a14:m>
                  <a:r>
                    <a:rPr lang="en-US" altLang="zh-CN" sz="3200" dirty="0"/>
                    <a:t>-1=</a:t>
                  </a:r>
                  <a14:m>
                    <m:oMath xmlns:m="http://schemas.openxmlformats.org/officeDocument/2006/math">
                      <m:r>
                        <a:rPr lang="en-US" altLang="zh-CN" sz="3200" b="0" i="0" smtClean="0">
                          <a:latin typeface="Cambria Math" panose="02040503050406030204" pitchFamily="18" charset="0"/>
                        </a:rPr>
                        <m:t>9.52</m:t>
                      </m:r>
                      <m:r>
                        <a:rPr lang="zh-CN" altLang="en-US" sz="3200">
                          <a:latin typeface="Cambria Math" panose="02040503050406030204" pitchFamily="18" charset="0"/>
                        </a:rPr>
                        <m:t>%</m:t>
                      </m:r>
                    </m:oMath>
                  </a14:m>
                  <a:endParaRPr lang="en-US" altLang="zh-CN" sz="3200" dirty="0"/>
                </a:p>
                <a:p>
                  <a:endParaRPr lang="zh-CN" altLang="en-US" sz="3200" dirty="0"/>
                </a:p>
              </p:txBody>
            </p:sp>
          </mc:Choice>
          <mc:Fallback xmlns="">
            <p:sp>
              <p:nvSpPr>
                <p:cNvPr id="35" name="文本框 34">
                  <a:extLst>
                    <a:ext uri="{FF2B5EF4-FFF2-40B4-BE49-F238E27FC236}">
                      <a16:creationId xmlns:a16="http://schemas.microsoft.com/office/drawing/2014/main" id="{AC5ADE29-A9E6-444E-B565-B59526BF7565}"/>
                    </a:ext>
                  </a:extLst>
                </p:cNvPr>
                <p:cNvSpPr txBox="1">
                  <a:spLocks noRot="1" noChangeAspect="1" noMove="1" noResize="1" noEditPoints="1" noAdjustHandles="1" noChangeArrowheads="1" noChangeShapeType="1" noTextEdit="1"/>
                </p:cNvSpPr>
                <p:nvPr/>
              </p:nvSpPr>
              <p:spPr>
                <a:xfrm>
                  <a:off x="2294960" y="2630237"/>
                  <a:ext cx="7189698" cy="2033634"/>
                </a:xfrm>
                <a:prstGeom prst="rect">
                  <a:avLst/>
                </a:prstGeom>
                <a:blipFill>
                  <a:blip r:embed="rId5"/>
                  <a:stretch>
                    <a:fillRect l="-3390" t="-3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7" name="文本框 36">
                  <a:extLst>
                    <a:ext uri="{FF2B5EF4-FFF2-40B4-BE49-F238E27FC236}">
                      <a16:creationId xmlns:a16="http://schemas.microsoft.com/office/drawing/2014/main" id="{9DA1910C-D4CE-4748-86FD-4AEA4593024A}"/>
                    </a:ext>
                  </a:extLst>
                </p:cNvPr>
                <p:cNvSpPr txBox="1"/>
                <p:nvPr/>
              </p:nvSpPr>
              <p:spPr>
                <a:xfrm>
                  <a:off x="2529868" y="4868425"/>
                  <a:ext cx="8057450" cy="523220"/>
                </a:xfrm>
                <a:prstGeom prst="rect">
                  <a:avLst/>
                </a:prstGeom>
                <a:noFill/>
              </p:spPr>
              <p:txBody>
                <a:bodyPr wrap="square">
                  <a:spAutoFit/>
                </a:bodyPr>
                <a:lstStyle/>
                <a:p>
                  <a14:m>
                    <m:oMath xmlns:m="http://schemas.openxmlformats.org/officeDocument/2006/math">
                      <m:sSub>
                        <m:sSubPr>
                          <m:ctrlPr>
                            <a:rPr lang="en-US" altLang="zh-CN" sz="2800" i="1" smtClean="0">
                              <a:latin typeface="Cambria Math" panose="02040503050406030204" pitchFamily="18" charset="0"/>
                              <a:ea typeface="Cambria Math" panose="02040503050406030204" pitchFamily="18" charset="0"/>
                            </a:rPr>
                          </m:ctrlPr>
                        </m:sSubPr>
                        <m:e>
                          <m:r>
                            <a:rPr lang="en-US" altLang="zh-CN" sz="2800" b="0" i="1" smtClean="0">
                              <a:latin typeface="Cambria Math" panose="02040503050406030204" pitchFamily="18" charset="0"/>
                              <a:ea typeface="Cambria Math" panose="02040503050406030204" pitchFamily="18" charset="0"/>
                            </a:rPr>
                            <m:t>𝑖</m:t>
                          </m:r>
                        </m:e>
                        <m:sub>
                          <m:r>
                            <a:rPr lang="en-US" altLang="zh-CN" sz="2800" b="0" i="1" smtClean="0">
                              <a:latin typeface="Cambria Math" panose="02040503050406030204" pitchFamily="18" charset="0"/>
                              <a:ea typeface="Cambria Math" panose="02040503050406030204" pitchFamily="18" charset="0"/>
                            </a:rPr>
                            <m:t>𝐴</m:t>
                          </m:r>
                        </m:sub>
                      </m:sSub>
                    </m:oMath>
                  </a14:m>
                  <a:r>
                    <a:rPr lang="zh-CN" altLang="en-US" sz="2800" dirty="0">
                      <a:latin typeface="Cambria Math" panose="02040503050406030204" pitchFamily="18" charset="0"/>
                    </a:rPr>
                    <a:t>=15%－100%=－85%</a:t>
                  </a:r>
                  <a:r>
                    <a:rPr lang="en-US" altLang="zh-CN" sz="2800" dirty="0">
                      <a:latin typeface="Cambria Math" panose="02040503050406030204" pitchFamily="18" charset="0"/>
                      <a:ea typeface="Cambria Math" panose="02040503050406030204" pitchFamily="18" charset="0"/>
                    </a:rPr>
                    <a:t>,</a:t>
                  </a:r>
                  <a14:m>
                    <m:oMath xmlns:m="http://schemas.openxmlformats.org/officeDocument/2006/math">
                      <m:sSub>
                        <m:sSubPr>
                          <m:ctrlPr>
                            <a:rPr lang="en-US" altLang="zh-CN" sz="2800" i="1">
                              <a:latin typeface="Cambria Math" panose="02040503050406030204" pitchFamily="18" charset="0"/>
                              <a:ea typeface="Cambria Math" panose="02040503050406030204" pitchFamily="18" charset="0"/>
                            </a:rPr>
                          </m:ctrlPr>
                        </m:sSubPr>
                        <m:e>
                          <m:r>
                            <a:rPr lang="en-US" altLang="zh-CN" sz="2800" i="1">
                              <a:latin typeface="Cambria Math" panose="02040503050406030204" pitchFamily="18" charset="0"/>
                              <a:ea typeface="Cambria Math" panose="02040503050406030204" pitchFamily="18" charset="0"/>
                            </a:rPr>
                            <m:t>𝑖</m:t>
                          </m:r>
                        </m:e>
                        <m:sub>
                          <m:r>
                            <a:rPr lang="en-US" altLang="zh-CN" sz="2800" b="0" i="1" smtClean="0">
                              <a:latin typeface="Cambria Math" panose="02040503050406030204" pitchFamily="18" charset="0"/>
                              <a:ea typeface="Cambria Math" panose="02040503050406030204" pitchFamily="18" charset="0"/>
                            </a:rPr>
                            <m:t>𝐵</m:t>
                          </m:r>
                        </m:sub>
                      </m:sSub>
                      <m:r>
                        <a:rPr lang="en-US" altLang="zh-CN" sz="2800" b="0" i="0" smtClean="0">
                          <a:latin typeface="Cambria Math" panose="02040503050406030204" pitchFamily="18" charset="0"/>
                          <a:ea typeface="Cambria Math" panose="02040503050406030204" pitchFamily="18" charset="0"/>
                        </a:rPr>
                        <m:t>=15%−5%=10%</m:t>
                      </m:r>
                    </m:oMath>
                  </a14:m>
                  <a:endParaRPr lang="zh-CN" altLang="en-US" sz="2800" dirty="0">
                    <a:latin typeface="Cambria Math" panose="02040503050406030204" pitchFamily="18" charset="0"/>
                  </a:endParaRPr>
                </a:p>
              </p:txBody>
            </p:sp>
          </mc:Choice>
          <mc:Fallback xmlns="">
            <p:sp>
              <p:nvSpPr>
                <p:cNvPr id="37" name="文本框 36">
                  <a:extLst>
                    <a:ext uri="{FF2B5EF4-FFF2-40B4-BE49-F238E27FC236}">
                      <a16:creationId xmlns:a16="http://schemas.microsoft.com/office/drawing/2014/main" id="{9DA1910C-D4CE-4748-86FD-4AEA4593024A}"/>
                    </a:ext>
                  </a:extLst>
                </p:cNvPr>
                <p:cNvSpPr txBox="1">
                  <a:spLocks noRot="1" noChangeAspect="1" noMove="1" noResize="1" noEditPoints="1" noAdjustHandles="1" noChangeArrowheads="1" noChangeShapeType="1" noTextEdit="1"/>
                </p:cNvSpPr>
                <p:nvPr/>
              </p:nvSpPr>
              <p:spPr>
                <a:xfrm>
                  <a:off x="2529868" y="4868425"/>
                  <a:ext cx="8057450" cy="523220"/>
                </a:xfrm>
                <a:prstGeom prst="rect">
                  <a:avLst/>
                </a:prstGeom>
                <a:blipFill>
                  <a:blip r:embed="rId6"/>
                  <a:stretch>
                    <a:fillRect t="-15116" b="-31395"/>
                  </a:stretch>
                </a:blipFill>
              </p:spPr>
              <p:txBody>
                <a:bodyPr/>
                <a:lstStyle/>
                <a:p>
                  <a:r>
                    <a:rPr lang="zh-CN" altLang="en-US">
                      <a:noFill/>
                    </a:rPr>
                    <a:t> </a:t>
                  </a:r>
                </a:p>
              </p:txBody>
            </p:sp>
          </mc:Fallback>
        </mc:AlternateContent>
        <p:sp>
          <p:nvSpPr>
            <p:cNvPr id="39" name="文本框 38">
              <a:extLst>
                <a:ext uri="{FF2B5EF4-FFF2-40B4-BE49-F238E27FC236}">
                  <a16:creationId xmlns:a16="http://schemas.microsoft.com/office/drawing/2014/main" id="{08B6CCC7-3CC9-4D3B-9DF8-2ECA1EB25756}"/>
                </a:ext>
              </a:extLst>
            </p:cNvPr>
            <p:cNvSpPr txBox="1"/>
            <p:nvPr/>
          </p:nvSpPr>
          <p:spPr>
            <a:xfrm>
              <a:off x="2196348" y="4198431"/>
              <a:ext cx="7602080" cy="584775"/>
            </a:xfrm>
            <a:prstGeom prst="rect">
              <a:avLst/>
            </a:prstGeom>
            <a:noFill/>
          </p:spPr>
          <p:txBody>
            <a:bodyPr wrap="square">
              <a:spAutoFit/>
            </a:bodyPr>
            <a:lstStyle/>
            <a:p>
              <a:r>
                <a:rPr lang="zh-CN" altLang="en-US" sz="3200" dirty="0"/>
                <a:t>（</a:t>
              </a:r>
              <a:r>
                <a:rPr lang="en-US" altLang="zh-CN" sz="3200" dirty="0"/>
                <a:t>3</a:t>
              </a:r>
              <a:r>
                <a:rPr lang="zh-CN" altLang="en-US" sz="3200" dirty="0"/>
                <a:t>）根据费雪效应，即前述近似公式知</a:t>
              </a:r>
            </a:p>
          </p:txBody>
        </p:sp>
      </p:grpSp>
      <p:sp>
        <p:nvSpPr>
          <p:cNvPr id="41" name="文本框 40">
            <a:extLst>
              <a:ext uri="{FF2B5EF4-FFF2-40B4-BE49-F238E27FC236}">
                <a16:creationId xmlns:a16="http://schemas.microsoft.com/office/drawing/2014/main" id="{C8EBCAFF-4E35-4EB2-AF8B-AA375C5F5784}"/>
              </a:ext>
            </a:extLst>
          </p:cNvPr>
          <p:cNvSpPr txBox="1"/>
          <p:nvPr/>
        </p:nvSpPr>
        <p:spPr>
          <a:xfrm>
            <a:off x="993429" y="4593410"/>
            <a:ext cx="10750336" cy="1384995"/>
          </a:xfrm>
          <a:prstGeom prst="rect">
            <a:avLst/>
          </a:prstGeom>
          <a:noFill/>
        </p:spPr>
        <p:txBody>
          <a:bodyPr wrap="square">
            <a:spAutoFit/>
          </a:bodyPr>
          <a:lstStyle/>
          <a:p>
            <a:r>
              <a:rPr lang="zh-CN" altLang="en-US" sz="2800" dirty="0"/>
              <a:t>A国通胀严重，按费雪效应计算的实际利率与准确值有一定差距；B国通胀率较小，两种方式计算的实际利率相近。因此，</a:t>
            </a:r>
            <a:r>
              <a:rPr lang="zh-CN" altLang="en-US" sz="2800" dirty="0">
                <a:solidFill>
                  <a:srgbClr val="FF0000"/>
                </a:solidFill>
              </a:rPr>
              <a:t>当通货膨胀率较小时，可以用费雪效应估算名义利率与实际利率的关系</a:t>
            </a:r>
          </a:p>
        </p:txBody>
      </p:sp>
    </p:spTree>
    <p:extLst>
      <p:ext uri="{BB962C8B-B14F-4D97-AF65-F5344CB8AC3E}">
        <p14:creationId xmlns:p14="http://schemas.microsoft.com/office/powerpoint/2010/main" val="3059746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a16="http://schemas.microsoft.com/office/drawing/2014/main" id="{EDECF518-59A7-4799-AE28-04355D30B0F1}"/>
              </a:ext>
            </a:extLst>
          </p:cNvPr>
          <p:cNvSpPr txBox="1"/>
          <p:nvPr/>
        </p:nvSpPr>
        <p:spPr>
          <a:xfrm>
            <a:off x="794379" y="250621"/>
            <a:ext cx="2031325"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预习内容检测</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7" name="文本框 6">
            <a:extLst>
              <a:ext uri="{FF2B5EF4-FFF2-40B4-BE49-F238E27FC236}">
                <a16:creationId xmlns:a16="http://schemas.microsoft.com/office/drawing/2014/main" id="{8051293C-85F9-4914-97AB-7E98788E6E5B}"/>
              </a:ext>
            </a:extLst>
          </p:cNvPr>
          <p:cNvSpPr txBox="1"/>
          <p:nvPr/>
        </p:nvSpPr>
        <p:spPr>
          <a:xfrm>
            <a:off x="1362636" y="1047861"/>
            <a:ext cx="9018494" cy="3323987"/>
          </a:xfrm>
          <a:prstGeom prst="rect">
            <a:avLst/>
          </a:prstGeom>
          <a:noFill/>
        </p:spPr>
        <p:txBody>
          <a:bodyPr wrap="square">
            <a:spAutoFit/>
          </a:bodyPr>
          <a:lstStyle/>
          <a:p>
            <a:r>
              <a:rPr lang="zh-CN" altLang="en-US" sz="2800" b="1" dirty="0"/>
              <a:t>例题：上财</a:t>
            </a:r>
            <a:r>
              <a:rPr lang="en-US" altLang="zh-CN" sz="2800" b="1" dirty="0"/>
              <a:t>2016</a:t>
            </a:r>
            <a:r>
              <a:rPr lang="zh-CN" altLang="en-US" sz="2800" b="1" dirty="0"/>
              <a:t>年真题（</a:t>
            </a:r>
            <a:r>
              <a:rPr lang="zh-CN" altLang="en-US" sz="2800" b="1" dirty="0">
                <a:solidFill>
                  <a:srgbClr val="FF0000"/>
                </a:solidFill>
              </a:rPr>
              <a:t>☆ ☆ ☆</a:t>
            </a:r>
            <a:r>
              <a:rPr lang="zh-CN" altLang="en-US" sz="2800" b="1" dirty="0"/>
              <a:t> ）</a:t>
            </a:r>
            <a:endParaRPr lang="en-US" altLang="zh-CN" sz="2800" b="1" dirty="0"/>
          </a:p>
          <a:p>
            <a:endParaRPr lang="en-US" altLang="zh-CN" sz="1400" b="1" dirty="0"/>
          </a:p>
          <a:p>
            <a:r>
              <a:rPr lang="zh-CN" altLang="en-US" sz="2800" dirty="0"/>
              <a:t>在资本完全自由流动，汇率浮动的开放经济IS-LM模型中，紧缩性货币政策将使LM曲线（）？</a:t>
            </a:r>
            <a:endParaRPr lang="en-US" altLang="zh-CN" sz="2800" dirty="0"/>
          </a:p>
          <a:p>
            <a:r>
              <a:rPr lang="zh-CN" altLang="en-US" sz="2800" dirty="0"/>
              <a:t>A.左移，此后由于本币升值使IS曲线也左移</a:t>
            </a:r>
            <a:endParaRPr lang="en-US" altLang="zh-CN" sz="2800" dirty="0"/>
          </a:p>
          <a:p>
            <a:r>
              <a:rPr lang="zh-CN" altLang="en-US" sz="2800" dirty="0"/>
              <a:t>B.右移，此后由于本币升值使IS曲线也右移</a:t>
            </a:r>
            <a:endParaRPr lang="en-US" altLang="zh-CN" sz="2800" dirty="0"/>
          </a:p>
          <a:p>
            <a:r>
              <a:rPr lang="zh-CN" altLang="en-US" sz="2800" dirty="0"/>
              <a:t>C.左移，而IS曲线保持不变</a:t>
            </a:r>
            <a:endParaRPr lang="en-US" altLang="zh-CN" sz="2800" dirty="0"/>
          </a:p>
          <a:p>
            <a:r>
              <a:rPr lang="zh-CN" altLang="en-US" sz="2800" dirty="0"/>
              <a:t>D.先左移，然后由于本币升值向右回移</a:t>
            </a:r>
          </a:p>
        </p:txBody>
      </p:sp>
      <p:sp>
        <p:nvSpPr>
          <p:cNvPr id="5" name="文本框 4">
            <a:extLst>
              <a:ext uri="{FF2B5EF4-FFF2-40B4-BE49-F238E27FC236}">
                <a16:creationId xmlns:a16="http://schemas.microsoft.com/office/drawing/2014/main" id="{F986BF17-A7DB-4555-AC02-31B608C29482}"/>
              </a:ext>
            </a:extLst>
          </p:cNvPr>
          <p:cNvSpPr txBox="1"/>
          <p:nvPr/>
        </p:nvSpPr>
        <p:spPr>
          <a:xfrm>
            <a:off x="1362635" y="4707423"/>
            <a:ext cx="9287435" cy="954107"/>
          </a:xfrm>
          <a:prstGeom prst="rect">
            <a:avLst/>
          </a:prstGeom>
          <a:noFill/>
        </p:spPr>
        <p:txBody>
          <a:bodyPr wrap="square">
            <a:spAutoFit/>
          </a:bodyPr>
          <a:lstStyle/>
          <a:p>
            <a:r>
              <a:rPr lang="zh-CN" altLang="en-US" sz="2800" dirty="0"/>
              <a:t>答案：货币政策紧缩→</a:t>
            </a:r>
            <a:r>
              <a:rPr lang="en-US" altLang="zh-CN" sz="2800" dirty="0"/>
              <a:t>LM</a:t>
            </a:r>
            <a:r>
              <a:rPr lang="zh-CN" altLang="en-US" sz="2800" dirty="0"/>
              <a:t>曲线</a:t>
            </a:r>
            <a:r>
              <a:rPr lang="zh-CN" altLang="en-US" sz="2800" dirty="0">
                <a:solidFill>
                  <a:srgbClr val="FF0000"/>
                </a:solidFill>
              </a:rPr>
              <a:t>左移</a:t>
            </a:r>
            <a:r>
              <a:rPr lang="zh-CN" altLang="en-US" sz="2800" dirty="0"/>
              <a:t>→</a:t>
            </a:r>
            <a:r>
              <a:rPr lang="en-US" altLang="zh-CN" sz="2800" dirty="0" err="1"/>
              <a:t>i</a:t>
            </a:r>
            <a:r>
              <a:rPr lang="zh-CN" altLang="en-US" sz="2800" dirty="0"/>
              <a:t>上升，</a:t>
            </a:r>
            <a:r>
              <a:rPr lang="en-US" altLang="zh-CN" sz="2800" dirty="0"/>
              <a:t>Y</a:t>
            </a:r>
            <a:r>
              <a:rPr lang="zh-CN" altLang="en-US" sz="2800" dirty="0"/>
              <a:t>下降→</a:t>
            </a:r>
            <a:r>
              <a:rPr lang="zh-CN" altLang="en-US" sz="2800" dirty="0">
                <a:solidFill>
                  <a:srgbClr val="FF0000"/>
                </a:solidFill>
              </a:rPr>
              <a:t>本币升值</a:t>
            </a:r>
            <a:r>
              <a:rPr lang="zh-CN" altLang="en-US" sz="2800" dirty="0"/>
              <a:t>→出口下降→国际收支恶化→</a:t>
            </a:r>
            <a:r>
              <a:rPr lang="en-US" altLang="zh-CN" sz="2800" dirty="0"/>
              <a:t>IS</a:t>
            </a:r>
            <a:r>
              <a:rPr lang="zh-CN" altLang="en-US" sz="2800" dirty="0"/>
              <a:t>曲线</a:t>
            </a:r>
            <a:r>
              <a:rPr lang="zh-CN" altLang="en-US" sz="2800" dirty="0">
                <a:solidFill>
                  <a:srgbClr val="FF0000"/>
                </a:solidFill>
              </a:rPr>
              <a:t>左移，</a:t>
            </a:r>
            <a:r>
              <a:rPr lang="zh-CN" altLang="en-US" sz="2800" dirty="0"/>
              <a:t>因此选</a:t>
            </a:r>
            <a:r>
              <a:rPr lang="en-US" altLang="zh-CN" sz="2800" dirty="0"/>
              <a:t>A</a:t>
            </a:r>
            <a:endParaRPr lang="zh-CN" altLang="en-US" sz="2800" i="1" dirty="0"/>
          </a:p>
        </p:txBody>
      </p:sp>
    </p:spTree>
    <p:extLst>
      <p:ext uri="{BB962C8B-B14F-4D97-AF65-F5344CB8AC3E}">
        <p14:creationId xmlns:p14="http://schemas.microsoft.com/office/powerpoint/2010/main" val="734848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24"/>
          <p:cNvGrpSpPr/>
          <p:nvPr/>
        </p:nvGrpSpPr>
        <p:grpSpPr>
          <a:xfrm>
            <a:off x="3630558" y="1537000"/>
            <a:ext cx="1447735" cy="1148889"/>
            <a:chOff x="3419345" y="385660"/>
            <a:chExt cx="1447546" cy="1149156"/>
          </a:xfrm>
          <a:solidFill>
            <a:schemeClr val="bg1"/>
          </a:solidFill>
          <a:effectLst/>
        </p:grpSpPr>
        <p:sp>
          <p:nvSpPr>
            <p:cNvPr id="26" name="椭圆 25"/>
            <p:cNvSpPr/>
            <p:nvPr/>
          </p:nvSpPr>
          <p:spPr>
            <a:xfrm flipV="1">
              <a:off x="3419345" y="946280"/>
              <a:ext cx="588536" cy="588536"/>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7" name="椭圆 26"/>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8" name="椭圆 27"/>
            <p:cNvSpPr/>
            <p:nvPr/>
          </p:nvSpPr>
          <p:spPr>
            <a:xfrm flipV="1">
              <a:off x="4650079" y="385660"/>
              <a:ext cx="216812" cy="216812"/>
            </a:xfrm>
            <a:prstGeom prst="ellipse">
              <a:avLst/>
            </a:prstGeom>
            <a:solidFill>
              <a:schemeClr val="bg1">
                <a:alpha val="65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29" name="椭圆 28"/>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3" name="组合 29"/>
          <p:cNvGrpSpPr/>
          <p:nvPr/>
        </p:nvGrpSpPr>
        <p:grpSpPr>
          <a:xfrm flipH="1" flipV="1">
            <a:off x="7110545" y="1979358"/>
            <a:ext cx="1447735" cy="1148889"/>
            <a:chOff x="3419345" y="385660"/>
            <a:chExt cx="1447546" cy="1149156"/>
          </a:xfrm>
          <a:solidFill>
            <a:schemeClr val="bg1"/>
          </a:solidFill>
          <a:effectLst/>
        </p:grpSpPr>
        <p:sp>
          <p:nvSpPr>
            <p:cNvPr id="31" name="椭圆 30"/>
            <p:cNvSpPr/>
            <p:nvPr/>
          </p:nvSpPr>
          <p:spPr>
            <a:xfrm flipV="1">
              <a:off x="3419345" y="946280"/>
              <a:ext cx="588536" cy="588536"/>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2" name="椭圆 31"/>
            <p:cNvSpPr/>
            <p:nvPr/>
          </p:nvSpPr>
          <p:spPr>
            <a:xfrm flipV="1">
              <a:off x="4274117" y="1163083"/>
              <a:ext cx="299650" cy="29965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3" name="椭圆 32"/>
            <p:cNvSpPr/>
            <p:nvPr/>
          </p:nvSpPr>
          <p:spPr>
            <a:xfrm flipV="1">
              <a:off x="4650079" y="385660"/>
              <a:ext cx="216812" cy="216812"/>
            </a:xfrm>
            <a:prstGeom prst="ellipse">
              <a:avLst/>
            </a:prstGeom>
            <a:solidFill>
              <a:schemeClr val="bg1">
                <a:alpha val="72000"/>
              </a:schemeClr>
            </a:solid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4" name="椭圆 33"/>
            <p:cNvSpPr/>
            <p:nvPr/>
          </p:nvSpPr>
          <p:spPr>
            <a:xfrm flipV="1">
              <a:off x="4007881" y="550314"/>
              <a:ext cx="424390" cy="424390"/>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grpSp>
        <p:nvGrpSpPr>
          <p:cNvPr id="14" name="组合 34"/>
          <p:cNvGrpSpPr/>
          <p:nvPr/>
        </p:nvGrpSpPr>
        <p:grpSpPr>
          <a:xfrm>
            <a:off x="5088117" y="1370775"/>
            <a:ext cx="1996835" cy="1996112"/>
            <a:chOff x="3606461" y="1664340"/>
            <a:chExt cx="1040024" cy="1040024"/>
          </a:xfrm>
          <a:solidFill>
            <a:srgbClr val="C81623"/>
          </a:solidFill>
          <a:effectLst/>
        </p:grpSpPr>
        <p:sp>
          <p:nvSpPr>
            <p:cNvPr id="36" name="椭圆 35"/>
            <p:cNvSpPr/>
            <p:nvPr/>
          </p:nvSpPr>
          <p:spPr>
            <a:xfrm>
              <a:off x="3606461" y="1664340"/>
              <a:ext cx="1040024" cy="1040024"/>
            </a:xfrm>
            <a:prstGeom prst="ellipse">
              <a:avLst/>
            </a:prstGeom>
            <a:grpFill/>
            <a:ln w="44450" cap="flat" cmpd="sng" algn="ctr">
              <a:noFill/>
              <a:prstDash val="solid"/>
            </a:ln>
            <a:effectLst/>
          </p:spPr>
          <p:txBody>
            <a:bodyPr rtlCol="0" anchor="ctr"/>
            <a:lstStyle/>
            <a:p>
              <a:pPr marL="0" marR="0" lvl="0" indent="0" algn="ctr" defTabSz="1219140" rtl="0" eaLnBrk="1" fontAlgn="auto" latinLnBrk="0" hangingPunct="1">
                <a:lnSpc>
                  <a:spcPct val="100000"/>
                </a:lnSpc>
                <a:spcBef>
                  <a:spcPts val="0"/>
                </a:spcBef>
                <a:spcAft>
                  <a:spcPts val="0"/>
                </a:spcAft>
                <a:buClrTx/>
                <a:buSzTx/>
                <a:buFontTx/>
                <a:buNone/>
                <a:tabLst/>
                <a:defRPr/>
              </a:pPr>
              <a:endParaRPr kumimoji="0" lang="zh-CN" altLang="en-US" sz="16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sp>
          <p:nvSpPr>
            <p:cNvPr id="37" name="文本框 1"/>
            <p:cNvSpPr txBox="1"/>
            <p:nvPr/>
          </p:nvSpPr>
          <p:spPr>
            <a:xfrm>
              <a:off x="3868585" y="1869363"/>
              <a:ext cx="509458" cy="689545"/>
            </a:xfrm>
            <a:prstGeom prst="rect">
              <a:avLst/>
            </a:prstGeom>
            <a:grpFill/>
            <a:ln>
              <a:noFill/>
            </a:ln>
            <a:effectLst/>
          </p:spPr>
          <p:txBody>
            <a:bodyPr wrap="none" rtlCol="0">
              <a:spAutoFit/>
            </a:bodyPr>
            <a:lstStyle/>
            <a:p>
              <a:pPr marL="0" marR="0" lvl="0" indent="0" algn="ctr" defTabSz="1219012"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2</a:t>
              </a:r>
              <a:endParaRPr kumimoji="0" lang="zh-CN" altLang="en-US" sz="8000" i="0" u="none" strike="noStrike" kern="120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endParaRPr>
            </a:p>
          </p:txBody>
        </p:sp>
      </p:grpSp>
      <p:sp>
        <p:nvSpPr>
          <p:cNvPr id="38" name="矩形 69"/>
          <p:cNvSpPr>
            <a:spLocks noChangeArrowheads="1"/>
          </p:cNvSpPr>
          <p:nvPr/>
        </p:nvSpPr>
        <p:spPr bwMode="auto">
          <a:xfrm>
            <a:off x="5357791" y="3930223"/>
            <a:ext cx="1476419" cy="830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8" tIns="45713" rIns="91428" bIns="45713">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0" marR="0" lvl="0" indent="0" algn="l" defTabSz="1219107" rtl="0" eaLnBrk="1" fontAlgn="auto" latinLnBrk="0" hangingPunct="1">
              <a:lnSpc>
                <a:spcPct val="100000"/>
              </a:lnSpc>
              <a:spcBef>
                <a:spcPts val="0"/>
              </a:spcBef>
              <a:spcAft>
                <a:spcPts val="0"/>
              </a:spcAft>
              <a:buClrTx/>
              <a:buSzTx/>
              <a:buFontTx/>
              <a:buNone/>
              <a:tabLst/>
              <a:defRPr/>
            </a:pPr>
            <a:r>
              <a:rPr kumimoji="0" lang="zh-CN" altLang="en-US" sz="4800" i="0" u="none" strike="noStrike" kern="0" cap="none" spc="0" normalizeH="0" baseline="0" noProof="0" dirty="0">
                <a:ln>
                  <a:noFill/>
                </a:ln>
                <a:solidFill>
                  <a:schemeClr val="bg1"/>
                </a:solidFill>
                <a:effectLst/>
                <a:uLnTx/>
                <a:uFillTx/>
                <a:latin typeface="字魂35号-经典雅黑" panose="02000000000000000000" pitchFamily="2" charset="-122"/>
                <a:ea typeface="字魂35号-经典雅黑" panose="02000000000000000000" pitchFamily="2" charset="-122"/>
              </a:rPr>
              <a:t>信用</a:t>
            </a:r>
          </a:p>
        </p:txBody>
      </p:sp>
    </p:spTree>
    <p:extLst>
      <p:ext uri="{BB962C8B-B14F-4D97-AF65-F5344CB8AC3E}">
        <p14:creationId xmlns:p14="http://schemas.microsoft.com/office/powerpoint/2010/main" val="604226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F1784207-F6BF-4A6F-8428-CBBFB0703DE7}"/>
              </a:ext>
            </a:extLst>
          </p:cNvPr>
          <p:cNvSpPr txBox="1"/>
          <p:nvPr/>
        </p:nvSpPr>
        <p:spPr>
          <a:xfrm>
            <a:off x="948262" y="250621"/>
            <a:ext cx="1723550" cy="461665"/>
          </a:xfrm>
          <a:prstGeom prst="rect">
            <a:avLst/>
          </a:prstGeom>
          <a:noFill/>
        </p:spPr>
        <p:txBody>
          <a:bodyPr wrap="none" rtlCol="0">
            <a:spAutoFit/>
          </a:bodyPr>
          <a:lstStyle/>
          <a:p>
            <a:pPr algn="ctr" defTabSz="866943" fontAlgn="base">
              <a:spcBef>
                <a:spcPct val="0"/>
              </a:spcBef>
              <a:spcAft>
                <a:spcPct val="0"/>
              </a:spcAft>
            </a:pPr>
            <a:r>
              <a:rPr lang="zh-CN" altLang="en-US" sz="2400" dirty="0">
                <a:solidFill>
                  <a:srgbClr val="C81623"/>
                </a:solidFill>
                <a:latin typeface="字魂35号-经典雅黑" panose="02000000000000000000" pitchFamily="2" charset="-122"/>
                <a:ea typeface="字魂35号-经典雅黑" panose="02000000000000000000" pitchFamily="2" charset="-122"/>
                <a:cs typeface="+mn-ea"/>
                <a:sym typeface="Arial" panose="020B0604020202020204" pitchFamily="34" charset="0"/>
              </a:rPr>
              <a:t>信用的本质</a:t>
            </a:r>
          </a:p>
        </p:txBody>
      </p:sp>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28091" y="-90377"/>
            <a:ext cx="2504121" cy="1138238"/>
          </a:xfrm>
          <a:prstGeom prst="rect">
            <a:avLst/>
          </a:prstGeom>
        </p:spPr>
      </p:pic>
      <p:sp>
        <p:nvSpPr>
          <p:cNvPr id="2" name="文本框 1">
            <a:extLst>
              <a:ext uri="{FF2B5EF4-FFF2-40B4-BE49-F238E27FC236}">
                <a16:creationId xmlns:a16="http://schemas.microsoft.com/office/drawing/2014/main" id="{D8490EC9-A039-4FAF-97B8-ABF82A588CBF}"/>
              </a:ext>
            </a:extLst>
          </p:cNvPr>
          <p:cNvSpPr txBox="1"/>
          <p:nvPr/>
        </p:nvSpPr>
        <p:spPr>
          <a:xfrm>
            <a:off x="1111623" y="1201271"/>
            <a:ext cx="9744635" cy="3970318"/>
          </a:xfrm>
          <a:prstGeom prst="rect">
            <a:avLst/>
          </a:prstGeom>
          <a:noFill/>
        </p:spPr>
        <p:txBody>
          <a:bodyPr wrap="square" rtlCol="0">
            <a:spAutoFit/>
          </a:bodyPr>
          <a:lstStyle/>
          <a:p>
            <a:r>
              <a:rPr lang="zh-CN" altLang="en-US" sz="2800" dirty="0"/>
              <a:t>信用的本质：</a:t>
            </a:r>
            <a:endParaRPr lang="en-US" altLang="zh-CN" sz="2800" dirty="0"/>
          </a:p>
          <a:p>
            <a:r>
              <a:rPr lang="zh-CN" altLang="en-US" sz="2800" dirty="0"/>
              <a:t>（</a:t>
            </a:r>
            <a:r>
              <a:rPr lang="en-US" altLang="zh-CN" sz="2800" dirty="0"/>
              <a:t>1</a:t>
            </a:r>
            <a:r>
              <a:rPr lang="zh-CN" altLang="en-US" sz="2800" dirty="0"/>
              <a:t>）信用是一种以</a:t>
            </a:r>
            <a:r>
              <a:rPr lang="zh-CN" altLang="en-US" sz="2800" dirty="0">
                <a:solidFill>
                  <a:srgbClr val="FF0000"/>
                </a:solidFill>
              </a:rPr>
              <a:t>按时还本付息</a:t>
            </a:r>
            <a:r>
              <a:rPr lang="zh-CN" altLang="en-US" sz="2800" dirty="0"/>
              <a:t>为条件的</a:t>
            </a:r>
            <a:r>
              <a:rPr lang="zh-CN" altLang="en-US" sz="2800" dirty="0">
                <a:solidFill>
                  <a:srgbClr val="FF0000"/>
                </a:solidFill>
              </a:rPr>
              <a:t>借贷行为</a:t>
            </a:r>
            <a:r>
              <a:rPr lang="zh-CN" altLang="en-US" sz="2800" dirty="0"/>
              <a:t>；</a:t>
            </a:r>
            <a:endParaRPr lang="en-US" altLang="zh-CN" sz="2800" dirty="0"/>
          </a:p>
          <a:p>
            <a:r>
              <a:rPr lang="zh-CN" altLang="en-US" sz="2800" dirty="0"/>
              <a:t>（</a:t>
            </a:r>
            <a:r>
              <a:rPr lang="en-US" altLang="zh-CN" sz="2800" dirty="0"/>
              <a:t>2</a:t>
            </a:r>
            <a:r>
              <a:rPr lang="zh-CN" altLang="en-US" sz="2800" dirty="0"/>
              <a:t>）信用是一种</a:t>
            </a:r>
            <a:r>
              <a:rPr lang="zh-CN" altLang="en-US" sz="2800" dirty="0">
                <a:solidFill>
                  <a:srgbClr val="FF0000"/>
                </a:solidFill>
              </a:rPr>
              <a:t>债权债务关系</a:t>
            </a:r>
            <a:r>
              <a:rPr lang="zh-CN" altLang="en-US" sz="2800" dirty="0"/>
              <a:t>；</a:t>
            </a:r>
            <a:endParaRPr lang="en-US" altLang="zh-CN" sz="2800" dirty="0"/>
          </a:p>
          <a:p>
            <a:r>
              <a:rPr lang="zh-CN" altLang="en-US" sz="2800" dirty="0"/>
              <a:t>（</a:t>
            </a:r>
            <a:r>
              <a:rPr lang="en-US" altLang="zh-CN" sz="2800" dirty="0"/>
              <a:t>3</a:t>
            </a:r>
            <a:r>
              <a:rPr lang="zh-CN" altLang="en-US" sz="2800" dirty="0"/>
              <a:t>）信用是</a:t>
            </a:r>
            <a:r>
              <a:rPr lang="zh-CN" altLang="en-US" sz="2800" dirty="0">
                <a:solidFill>
                  <a:srgbClr val="FF0000"/>
                </a:solidFill>
              </a:rPr>
              <a:t>价值运动的一种特殊形式</a:t>
            </a:r>
            <a:r>
              <a:rPr lang="zh-CN" altLang="en-US" sz="2800" dirty="0"/>
              <a:t>；</a:t>
            </a:r>
            <a:endParaRPr lang="en-US" altLang="zh-CN" sz="2800" dirty="0"/>
          </a:p>
          <a:p>
            <a:endParaRPr lang="en-US" altLang="zh-CN" sz="2800" dirty="0"/>
          </a:p>
          <a:p>
            <a:r>
              <a:rPr lang="zh-CN" altLang="en-US" sz="2800" dirty="0">
                <a:solidFill>
                  <a:srgbClr val="FF0000"/>
                </a:solidFill>
              </a:rPr>
              <a:t>☆</a:t>
            </a:r>
            <a:r>
              <a:rPr lang="zh-CN" altLang="en-US" sz="2800" dirty="0"/>
              <a:t>所有权不变，使用权变化</a:t>
            </a:r>
            <a:endParaRPr lang="en-US" altLang="zh-CN" sz="2800" dirty="0"/>
          </a:p>
          <a:p>
            <a:r>
              <a:rPr lang="zh-CN" altLang="en-US" sz="2800" dirty="0">
                <a:solidFill>
                  <a:srgbClr val="FF0000"/>
                </a:solidFill>
              </a:rPr>
              <a:t>☆</a:t>
            </a:r>
            <a:r>
              <a:rPr lang="zh-CN" altLang="en-US" sz="2800" dirty="0"/>
              <a:t>交易（买卖）：所有权发生了更改</a:t>
            </a:r>
            <a:endParaRPr lang="en-US" altLang="zh-CN" sz="2800" dirty="0"/>
          </a:p>
          <a:p>
            <a:endParaRPr lang="en-US" altLang="zh-CN" sz="2800" dirty="0"/>
          </a:p>
          <a:p>
            <a:r>
              <a:rPr lang="zh-CN" altLang="en-US" sz="2800" dirty="0"/>
              <a:t>思考：信用产生于货币的哪一项职能？</a:t>
            </a:r>
          </a:p>
        </p:txBody>
      </p:sp>
      <p:sp>
        <p:nvSpPr>
          <p:cNvPr id="5" name="文本框 4">
            <a:extLst>
              <a:ext uri="{FF2B5EF4-FFF2-40B4-BE49-F238E27FC236}">
                <a16:creationId xmlns:a16="http://schemas.microsoft.com/office/drawing/2014/main" id="{17B33740-EB6A-4276-957E-AD8528AF357A}"/>
              </a:ext>
            </a:extLst>
          </p:cNvPr>
          <p:cNvSpPr txBox="1"/>
          <p:nvPr/>
        </p:nvSpPr>
        <p:spPr>
          <a:xfrm>
            <a:off x="2187388" y="5171589"/>
            <a:ext cx="1730188" cy="523220"/>
          </a:xfrm>
          <a:prstGeom prst="rect">
            <a:avLst/>
          </a:prstGeom>
          <a:noFill/>
        </p:spPr>
        <p:txBody>
          <a:bodyPr wrap="square" rtlCol="0">
            <a:spAutoFit/>
          </a:bodyPr>
          <a:lstStyle/>
          <a:p>
            <a:r>
              <a:rPr lang="zh-CN" altLang="en-US" sz="2800" b="1" dirty="0"/>
              <a:t>支付手段</a:t>
            </a:r>
          </a:p>
        </p:txBody>
      </p:sp>
    </p:spTree>
    <p:extLst>
      <p:ext uri="{BB962C8B-B14F-4D97-AF65-F5344CB8AC3E}">
        <p14:creationId xmlns:p14="http://schemas.microsoft.com/office/powerpoint/2010/main" val="314423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061c9884-2755-4b87-b35a-b60123a8fdf4&quot;,&quot;Name&quot;:null,&quot;Kind&quot;:&quot;Custom&quot;,&quot;OldGuidesSetting&quot;:{&quot;HeaderHeight&quot;:0.0,&quot;FooterHeight&quot;:0.0,&quot;SideMargin&quot;:0.0,&quot;TopMargin&quot;:0.0,&quot;BottomMargin&quot;:0.0,&quot;IntervalMargin&quot;:0.0}}"/>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3.xml><?xml version="1.0" encoding="utf-8"?>
<p:tagLst xmlns:a="http://schemas.openxmlformats.org/drawingml/2006/main" xmlns:r="http://schemas.openxmlformats.org/officeDocument/2006/relationships" xmlns:p="http://schemas.openxmlformats.org/presentationml/2006/main">
  <p:tag name="PA" val="v3.2.0"/>
</p:tagLst>
</file>

<file path=ppt/tags/tag4.xml><?xml version="1.0" encoding="utf-8"?>
<p:tagLst xmlns:a="http://schemas.openxmlformats.org/drawingml/2006/main" xmlns:r="http://schemas.openxmlformats.org/officeDocument/2006/relationships" xmlns:p="http://schemas.openxmlformats.org/presentationml/2006/main">
  <p:tag name="PA" val="v3.2.0"/>
</p:tagLst>
</file>

<file path=ppt/tags/tag5.xml><?xml version="1.0" encoding="utf-8"?>
<p:tagLst xmlns:a="http://schemas.openxmlformats.org/drawingml/2006/main" xmlns:r="http://schemas.openxmlformats.org/officeDocument/2006/relationships" xmlns:p="http://schemas.openxmlformats.org/presentationml/2006/main">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a:spAutoFit/>
      </a:bodyPr>
      <a:lstStyle>
        <a:defPPr algn="l">
          <a:defRPr sz="2800"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1340</TotalTime>
  <Words>3044</Words>
  <Application>Microsoft Office PowerPoint</Application>
  <PresentationFormat>宽屏</PresentationFormat>
  <Paragraphs>362</Paragraphs>
  <Slides>40</Slides>
  <Notes>29</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40</vt:i4>
      </vt:variant>
    </vt:vector>
  </HeadingPairs>
  <TitlesOfParts>
    <vt:vector size="48" baseType="lpstr">
      <vt:lpstr>-apple-system</vt:lpstr>
      <vt:lpstr>等线</vt:lpstr>
      <vt:lpstr>等线 Light</vt:lpstr>
      <vt:lpstr>微软雅黑</vt:lpstr>
      <vt:lpstr>字魂35号-经典雅黑</vt:lpstr>
      <vt:lpstr>Arial</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Anzichen</dc:creator>
  <cp:lastModifiedBy>Z CG</cp:lastModifiedBy>
  <cp:revision>28</cp:revision>
  <dcterms:created xsi:type="dcterms:W3CDTF">2019-02-22T08:29:03Z</dcterms:created>
  <dcterms:modified xsi:type="dcterms:W3CDTF">2022-06-08T13:31:22Z</dcterms:modified>
</cp:coreProperties>
</file>

<file path=docProps/thumbnail.jpeg>
</file>